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handoutMasterIdLst>
    <p:handoutMasterId r:id="rId22"/>
  </p:handoutMasterIdLst>
  <p:sldIdLst>
    <p:sldId id="256" r:id="rId6"/>
    <p:sldId id="258" r:id="rId7"/>
    <p:sldId id="262" r:id="rId8"/>
    <p:sldId id="277" r:id="rId9"/>
    <p:sldId id="276" r:id="rId10"/>
    <p:sldId id="263" r:id="rId11"/>
    <p:sldId id="267" r:id="rId12"/>
    <p:sldId id="270" r:id="rId13"/>
    <p:sldId id="273" r:id="rId14"/>
    <p:sldId id="261" r:id="rId15"/>
    <p:sldId id="271" r:id="rId16"/>
    <p:sldId id="279" r:id="rId17"/>
    <p:sldId id="266" r:id="rId18"/>
    <p:sldId id="278" r:id="rId19"/>
    <p:sldId id="26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9"/>
    <p:restoredTop sz="94659"/>
  </p:normalViewPr>
  <p:slideViewPr>
    <p:cSldViewPr>
      <p:cViewPr varScale="1">
        <p:scale>
          <a:sx n="95" d="100"/>
          <a:sy n="95" d="100"/>
        </p:scale>
        <p:origin x="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9086F-7FE3-4623-82FD-C1277E983EF6}" type="doc">
      <dgm:prSet loTypeId="urn:microsoft.com/office/officeart/2005/8/layout/vList4#1" loCatId="list" qsTypeId="urn:microsoft.com/office/officeart/2005/8/quickstyle/simple4" qsCatId="simple" csTypeId="urn:microsoft.com/office/officeart/2005/8/colors/colorful1#1" csCatId="colorful" phldr="1"/>
      <dgm:spPr/>
      <dgm:t>
        <a:bodyPr/>
        <a:lstStyle/>
        <a:p>
          <a:endParaRPr lang="en-US"/>
        </a:p>
      </dgm:t>
    </dgm:pt>
    <dgm:pt modelId="{D9B3A5FF-2E25-4D41-8500-05496FCD7D94}">
      <dgm:prSet phldrT="[Text]"/>
      <dgm:spPr>
        <a:xfrm>
          <a:off x="0" y="1396999"/>
          <a:ext cx="6096000" cy="1269999"/>
        </a:xfrm>
        <a:solidFill>
          <a:srgbClr val="5E9732"/>
        </a:solidFill>
        <a:ln>
          <a:noFill/>
        </a:ln>
        <a:effectLst>
          <a:outerShdw blurRad="40000" dist="23000" dir="5400000" rotWithShape="0">
            <a:srgbClr val="000000">
              <a:alpha val="35000"/>
            </a:srgbClr>
          </a:outerShdw>
        </a:effectLst>
      </dgm:spPr>
      <dgm:t>
        <a:bodyPr/>
        <a:lstStyle/>
        <a:p>
          <a:r>
            <a:rPr lang="en-US" dirty="0">
              <a:solidFill>
                <a:sysClr val="window" lastClr="FFFFFF"/>
              </a:solidFill>
              <a:latin typeface="Calibri"/>
              <a:ea typeface="+mn-ea"/>
              <a:cs typeface="+mn-cs"/>
            </a:rPr>
            <a:t>This test is designed to place you in the appropriate English course when you begin your studies with the City Colleges of Chicago.</a:t>
          </a:r>
        </a:p>
      </dgm:t>
    </dgm:pt>
    <dgm:pt modelId="{C89315D6-E359-48C4-9348-18AEC935FBA9}" type="parTrans" cxnId="{0B4285B3-42A8-4627-A98A-8B308FA6F324}">
      <dgm:prSet/>
      <dgm:spPr/>
      <dgm:t>
        <a:bodyPr/>
        <a:lstStyle/>
        <a:p>
          <a:endParaRPr lang="en-US"/>
        </a:p>
      </dgm:t>
    </dgm:pt>
    <dgm:pt modelId="{115E95D5-8381-4FA2-885C-B93F68835849}" type="sibTrans" cxnId="{0B4285B3-42A8-4627-A98A-8B308FA6F324}">
      <dgm:prSet/>
      <dgm:spPr/>
      <dgm:t>
        <a:bodyPr/>
        <a:lstStyle/>
        <a:p>
          <a:endParaRPr lang="en-US"/>
        </a:p>
      </dgm:t>
    </dgm:pt>
    <dgm:pt modelId="{DB50F83C-2BAC-4DC6-A79A-582F365711CE}" type="pres">
      <dgm:prSet presAssocID="{1B69086F-7FE3-4623-82FD-C1277E983EF6}" presName="linear" presStyleCnt="0">
        <dgm:presLayoutVars>
          <dgm:dir/>
          <dgm:resizeHandles val="exact"/>
        </dgm:presLayoutVars>
      </dgm:prSet>
      <dgm:spPr/>
      <dgm:t>
        <a:bodyPr/>
        <a:lstStyle/>
        <a:p>
          <a:endParaRPr lang="en-US"/>
        </a:p>
      </dgm:t>
    </dgm:pt>
    <dgm:pt modelId="{005004E6-FA80-45CB-A9C7-7B4B74EFC445}" type="pres">
      <dgm:prSet presAssocID="{D9B3A5FF-2E25-4D41-8500-05496FCD7D94}" presName="comp" presStyleCnt="0"/>
      <dgm:spPr/>
    </dgm:pt>
    <dgm:pt modelId="{3AA42F5D-92A2-4DA7-BA66-043BAA5DD3A5}" type="pres">
      <dgm:prSet presAssocID="{D9B3A5FF-2E25-4D41-8500-05496FCD7D94}" presName="box" presStyleLbl="node1" presStyleIdx="0" presStyleCnt="1"/>
      <dgm:spPr>
        <a:prstGeom prst="roundRect">
          <a:avLst>
            <a:gd name="adj" fmla="val 10000"/>
          </a:avLst>
        </a:prstGeom>
      </dgm:spPr>
      <dgm:t>
        <a:bodyPr/>
        <a:lstStyle/>
        <a:p>
          <a:endParaRPr lang="en-US"/>
        </a:p>
      </dgm:t>
    </dgm:pt>
    <dgm:pt modelId="{951B22B7-7BF9-4F45-8DAC-CED8BC3CFD43}" type="pres">
      <dgm:prSet presAssocID="{D9B3A5FF-2E25-4D41-8500-05496FCD7D94}" presName="img" presStyleLbl="fgImgPlace1" presStyleIdx="0" presStyleCnt="1"/>
      <dgm:spPr>
        <a:xfrm>
          <a:off x="126999" y="1523999"/>
          <a:ext cx="1219200" cy="1015999"/>
        </a:xfrm>
        <a:prstGeom prst="roundRect">
          <a:avLst>
            <a:gd name="adj" fmla="val 10000"/>
          </a:avLst>
        </a:prstGeom>
        <a:blipFill>
          <a:blip xmlns:r="http://schemas.openxmlformats.org/officeDocument/2006/relationships" r:embed="rId1" cstate="print"/>
          <a:srcRect/>
          <a:stretch>
            <a:fillRect t="-4000" b="-4000"/>
          </a:stretch>
        </a:blipFill>
        <a:ln>
          <a:noFill/>
        </a:ln>
        <a:effectLst>
          <a:outerShdw blurRad="40000" dist="23000" dir="5400000" rotWithShape="0">
            <a:srgbClr val="000000">
              <a:alpha val="35000"/>
            </a:srgbClr>
          </a:outerShdw>
        </a:effectLst>
      </dgm:spPr>
    </dgm:pt>
    <dgm:pt modelId="{0339E636-5E7E-4EE5-8356-E4AB90B3D6DE}" type="pres">
      <dgm:prSet presAssocID="{D9B3A5FF-2E25-4D41-8500-05496FCD7D94}" presName="text" presStyleLbl="node1" presStyleIdx="0" presStyleCnt="1">
        <dgm:presLayoutVars>
          <dgm:bulletEnabled val="1"/>
        </dgm:presLayoutVars>
      </dgm:prSet>
      <dgm:spPr/>
      <dgm:t>
        <a:bodyPr/>
        <a:lstStyle/>
        <a:p>
          <a:endParaRPr lang="en-US"/>
        </a:p>
      </dgm:t>
    </dgm:pt>
  </dgm:ptLst>
  <dgm:cxnLst>
    <dgm:cxn modelId="{0B4285B3-42A8-4627-A98A-8B308FA6F324}" srcId="{1B69086F-7FE3-4623-82FD-C1277E983EF6}" destId="{D9B3A5FF-2E25-4D41-8500-05496FCD7D94}" srcOrd="0" destOrd="0" parTransId="{C89315D6-E359-48C4-9348-18AEC935FBA9}" sibTransId="{115E95D5-8381-4FA2-885C-B93F68835849}"/>
    <dgm:cxn modelId="{8ADD2AF6-46E0-4A3A-BDD6-219E6ED59FD6}" type="presOf" srcId="{D9B3A5FF-2E25-4D41-8500-05496FCD7D94}" destId="{0339E636-5E7E-4EE5-8356-E4AB90B3D6DE}" srcOrd="1" destOrd="0" presId="urn:microsoft.com/office/officeart/2005/8/layout/vList4#1"/>
    <dgm:cxn modelId="{E4153956-EDC9-4A4F-98BC-DDB0E7160883}" type="presOf" srcId="{D9B3A5FF-2E25-4D41-8500-05496FCD7D94}" destId="{3AA42F5D-92A2-4DA7-BA66-043BAA5DD3A5}" srcOrd="0" destOrd="0" presId="urn:microsoft.com/office/officeart/2005/8/layout/vList4#1"/>
    <dgm:cxn modelId="{9F3F71B7-4365-4E1E-A669-254093212395}" type="presOf" srcId="{1B69086F-7FE3-4623-82FD-C1277E983EF6}" destId="{DB50F83C-2BAC-4DC6-A79A-582F365711CE}" srcOrd="0" destOrd="0" presId="urn:microsoft.com/office/officeart/2005/8/layout/vList4#1"/>
    <dgm:cxn modelId="{23322B93-B09C-49FD-8A92-8066445D6087}" type="presParOf" srcId="{DB50F83C-2BAC-4DC6-A79A-582F365711CE}" destId="{005004E6-FA80-45CB-A9C7-7B4B74EFC445}" srcOrd="0" destOrd="0" presId="urn:microsoft.com/office/officeart/2005/8/layout/vList4#1"/>
    <dgm:cxn modelId="{A6628781-F3E6-4A3D-A14E-5797689EA30E}" type="presParOf" srcId="{005004E6-FA80-45CB-A9C7-7B4B74EFC445}" destId="{3AA42F5D-92A2-4DA7-BA66-043BAA5DD3A5}" srcOrd="0" destOrd="0" presId="urn:microsoft.com/office/officeart/2005/8/layout/vList4#1"/>
    <dgm:cxn modelId="{C7C8CB7F-22AF-4E48-8D60-E922211D7135}" type="presParOf" srcId="{005004E6-FA80-45CB-A9C7-7B4B74EFC445}" destId="{951B22B7-7BF9-4F45-8DAC-CED8BC3CFD43}" srcOrd="1" destOrd="0" presId="urn:microsoft.com/office/officeart/2005/8/layout/vList4#1"/>
    <dgm:cxn modelId="{BD77384B-86FF-40E5-B5F1-46D63783E9AA}" type="presParOf" srcId="{005004E6-FA80-45CB-A9C7-7B4B74EFC445}" destId="{0339E636-5E7E-4EE5-8356-E4AB90B3D6DE}"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42F5D-92A2-4DA7-BA66-043BAA5DD3A5}">
      <dsp:nvSpPr>
        <dsp:cNvPr id="0" name=""/>
        <dsp:cNvSpPr/>
      </dsp:nvSpPr>
      <dsp:spPr>
        <a:xfrm>
          <a:off x="0" y="0"/>
          <a:ext cx="7162800" cy="4191000"/>
        </a:xfrm>
        <a:prstGeom prst="roundRect">
          <a:avLst>
            <a:gd name="adj" fmla="val 10000"/>
          </a:avLst>
        </a:prstGeom>
        <a:solidFill>
          <a:srgbClr val="5E973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solidFill>
                <a:sysClr val="window" lastClr="FFFFFF"/>
              </a:solidFill>
              <a:latin typeface="Calibri"/>
              <a:ea typeface="+mn-ea"/>
              <a:cs typeface="+mn-cs"/>
            </a:rPr>
            <a:t>This test is designed to place you in the appropriate English course when you begin your studies with the City Colleges of Chicago.</a:t>
          </a:r>
        </a:p>
      </dsp:txBody>
      <dsp:txXfrm>
        <a:off x="1851660" y="0"/>
        <a:ext cx="5311140" cy="4191000"/>
      </dsp:txXfrm>
    </dsp:sp>
    <dsp:sp modelId="{951B22B7-7BF9-4F45-8DAC-CED8BC3CFD43}">
      <dsp:nvSpPr>
        <dsp:cNvPr id="0" name=""/>
        <dsp:cNvSpPr/>
      </dsp:nvSpPr>
      <dsp:spPr>
        <a:xfrm>
          <a:off x="419099" y="419100"/>
          <a:ext cx="1432560" cy="3352800"/>
        </a:xfrm>
        <a:prstGeom prst="roundRect">
          <a:avLst>
            <a:gd name="adj" fmla="val 10000"/>
          </a:avLst>
        </a:prstGeom>
        <a:blipFill>
          <a:blip xmlns:r="http://schemas.openxmlformats.org/officeDocument/2006/relationships" r:embed="rId1" cstate="print"/>
          <a:srcRect/>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8505-839F-4899-81F1-38C5C451721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F874F051-E630-4DF6-833A-170665FB497F}"/>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48DD000-C338-4B9F-B9E3-310422EFA863}" type="datetimeFigureOut">
              <a:rPr lang="en-US" altLang="en-US"/>
              <a:pPr>
                <a:defRPr/>
              </a:pPr>
              <a:t>4/20/2022</a:t>
            </a:fld>
            <a:endParaRPr lang="en-US" altLang="en-US"/>
          </a:p>
        </p:txBody>
      </p:sp>
      <p:sp>
        <p:nvSpPr>
          <p:cNvPr id="4" name="Footer Placeholder 3">
            <a:extLst>
              <a:ext uri="{FF2B5EF4-FFF2-40B4-BE49-F238E27FC236}">
                <a16:creationId xmlns:a16="http://schemas.microsoft.com/office/drawing/2014/main" id="{57ECC364-A05F-41ED-85E5-815EE345FDB6}"/>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46153705-A286-47AD-839D-D0BD0F8E90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E43137-9E10-469F-8296-042EDFB635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197D7A-C636-4129-BE62-FDD11A441A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E9AACDEC-8DF4-40E2-898B-28D7676BAC04}"/>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AB1EF6B-B2CB-4B95-B03A-4A7B8BB5381E}" type="datetimeFigureOut">
              <a:rPr lang="en-US" altLang="en-US"/>
              <a:pPr>
                <a:defRPr/>
              </a:pPr>
              <a:t>4/20/2022</a:t>
            </a:fld>
            <a:endParaRPr lang="en-US" altLang="en-US"/>
          </a:p>
        </p:txBody>
      </p:sp>
      <p:sp>
        <p:nvSpPr>
          <p:cNvPr id="4" name="Slide Image Placeholder 3">
            <a:extLst>
              <a:ext uri="{FF2B5EF4-FFF2-40B4-BE49-F238E27FC236}">
                <a16:creationId xmlns:a16="http://schemas.microsoft.com/office/drawing/2014/main" id="{8ACBE878-F8FA-4452-BBF1-FD1F5C2AE3C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F8F992F-BB1E-4ED1-970D-2D3BDF48766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D2823DA-9BDA-4D6C-AF01-BDAC857709C8}"/>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B21E23CE-5C59-4D1D-A322-5C71983BFC2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A35295-69D6-49F6-AB1D-6DC7BBBCFC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a:t>
            </a:fld>
            <a:endParaRPr lang="en-US" altLang="en-US"/>
          </a:p>
        </p:txBody>
      </p:sp>
    </p:spTree>
    <p:extLst>
      <p:ext uri="{BB962C8B-B14F-4D97-AF65-F5344CB8AC3E}">
        <p14:creationId xmlns:p14="http://schemas.microsoft.com/office/powerpoint/2010/main" val="316600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10</a:t>
            </a:fld>
            <a:endParaRPr lang="en-US" altLang="en-US"/>
          </a:p>
        </p:txBody>
      </p:sp>
    </p:spTree>
    <p:extLst>
      <p:ext uri="{BB962C8B-B14F-4D97-AF65-F5344CB8AC3E}">
        <p14:creationId xmlns:p14="http://schemas.microsoft.com/office/powerpoint/2010/main" val="414779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11</a:t>
            </a:fld>
            <a:endParaRPr lang="en-US" altLang="en-US"/>
          </a:p>
        </p:txBody>
      </p:sp>
    </p:spTree>
    <p:extLst>
      <p:ext uri="{BB962C8B-B14F-4D97-AF65-F5344CB8AC3E}">
        <p14:creationId xmlns:p14="http://schemas.microsoft.com/office/powerpoint/2010/main" val="255054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12</a:t>
            </a:fld>
            <a:endParaRPr lang="en-US" altLang="en-US"/>
          </a:p>
        </p:txBody>
      </p:sp>
    </p:spTree>
    <p:extLst>
      <p:ext uri="{BB962C8B-B14F-4D97-AF65-F5344CB8AC3E}">
        <p14:creationId xmlns:p14="http://schemas.microsoft.com/office/powerpoint/2010/main" val="201372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13</a:t>
            </a:fld>
            <a:endParaRPr lang="en-US" altLang="en-US"/>
          </a:p>
        </p:txBody>
      </p:sp>
    </p:spTree>
    <p:extLst>
      <p:ext uri="{BB962C8B-B14F-4D97-AF65-F5344CB8AC3E}">
        <p14:creationId xmlns:p14="http://schemas.microsoft.com/office/powerpoint/2010/main" val="78815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14</a:t>
            </a:fld>
            <a:endParaRPr lang="en-US" altLang="en-US"/>
          </a:p>
        </p:txBody>
      </p:sp>
    </p:spTree>
    <p:extLst>
      <p:ext uri="{BB962C8B-B14F-4D97-AF65-F5344CB8AC3E}">
        <p14:creationId xmlns:p14="http://schemas.microsoft.com/office/powerpoint/2010/main" val="15710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15</a:t>
            </a:fld>
            <a:endParaRPr lang="en-US" altLang="en-US"/>
          </a:p>
        </p:txBody>
      </p:sp>
    </p:spTree>
    <p:extLst>
      <p:ext uri="{BB962C8B-B14F-4D97-AF65-F5344CB8AC3E}">
        <p14:creationId xmlns:p14="http://schemas.microsoft.com/office/powerpoint/2010/main" val="382991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2</a:t>
            </a:fld>
            <a:endParaRPr lang="en-US" altLang="en-US"/>
          </a:p>
        </p:txBody>
      </p:sp>
    </p:spTree>
    <p:extLst>
      <p:ext uri="{BB962C8B-B14F-4D97-AF65-F5344CB8AC3E}">
        <p14:creationId xmlns:p14="http://schemas.microsoft.com/office/powerpoint/2010/main" val="246451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3</a:t>
            </a:fld>
            <a:endParaRPr lang="en-US" altLang="en-US"/>
          </a:p>
        </p:txBody>
      </p:sp>
    </p:spTree>
    <p:extLst>
      <p:ext uri="{BB962C8B-B14F-4D97-AF65-F5344CB8AC3E}">
        <p14:creationId xmlns:p14="http://schemas.microsoft.com/office/powerpoint/2010/main" val="57790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4</a:t>
            </a:fld>
            <a:endParaRPr lang="en-US" altLang="en-US"/>
          </a:p>
        </p:txBody>
      </p:sp>
    </p:spTree>
    <p:extLst>
      <p:ext uri="{BB962C8B-B14F-4D97-AF65-F5344CB8AC3E}">
        <p14:creationId xmlns:p14="http://schemas.microsoft.com/office/powerpoint/2010/main" val="264452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5</a:t>
            </a:fld>
            <a:endParaRPr lang="en-US" altLang="en-US"/>
          </a:p>
        </p:txBody>
      </p:sp>
    </p:spTree>
    <p:extLst>
      <p:ext uri="{BB962C8B-B14F-4D97-AF65-F5344CB8AC3E}">
        <p14:creationId xmlns:p14="http://schemas.microsoft.com/office/powerpoint/2010/main" val="3951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6</a:t>
            </a:fld>
            <a:endParaRPr lang="en-US" altLang="en-US"/>
          </a:p>
        </p:txBody>
      </p:sp>
    </p:spTree>
    <p:extLst>
      <p:ext uri="{BB962C8B-B14F-4D97-AF65-F5344CB8AC3E}">
        <p14:creationId xmlns:p14="http://schemas.microsoft.com/office/powerpoint/2010/main" val="171717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7</a:t>
            </a:fld>
            <a:endParaRPr lang="en-US" altLang="en-US"/>
          </a:p>
        </p:txBody>
      </p:sp>
    </p:spTree>
    <p:extLst>
      <p:ext uri="{BB962C8B-B14F-4D97-AF65-F5344CB8AC3E}">
        <p14:creationId xmlns:p14="http://schemas.microsoft.com/office/powerpoint/2010/main" val="421652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8</a:t>
            </a:fld>
            <a:endParaRPr lang="en-US" altLang="en-US"/>
          </a:p>
        </p:txBody>
      </p:sp>
    </p:spTree>
    <p:extLst>
      <p:ext uri="{BB962C8B-B14F-4D97-AF65-F5344CB8AC3E}">
        <p14:creationId xmlns:p14="http://schemas.microsoft.com/office/powerpoint/2010/main" val="345737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ffectLst>
                  <a:outerShdw blurRad="38100" dist="38100" dir="2700000" algn="tl">
                    <a:srgbClr val="000000">
                      <a:alpha val="43137"/>
                    </a:srgbClr>
                  </a:outerShdw>
                </a:effectLst>
              </a:rPr>
              <a:t>Modified May 2020</a:t>
            </a:r>
          </a:p>
          <a:p>
            <a:endParaRPr lang="en-US" dirty="0"/>
          </a:p>
        </p:txBody>
      </p:sp>
      <p:sp>
        <p:nvSpPr>
          <p:cNvPr id="4" name="Slide Number Placeholder 3"/>
          <p:cNvSpPr>
            <a:spLocks noGrp="1"/>
          </p:cNvSpPr>
          <p:nvPr>
            <p:ph type="sldNum" sz="quarter" idx="5"/>
          </p:nvPr>
        </p:nvSpPr>
        <p:spPr/>
        <p:txBody>
          <a:bodyPr/>
          <a:lstStyle/>
          <a:p>
            <a:pPr>
              <a:defRPr/>
            </a:pPr>
            <a:fld id="{B8A35295-69D6-49F6-AB1D-6DC7BBBCFCBD}" type="slidenum">
              <a:rPr lang="en-US" altLang="en-US" smtClean="0"/>
              <a:pPr>
                <a:defRPr/>
              </a:pPr>
              <a:t>9</a:t>
            </a:fld>
            <a:endParaRPr lang="en-US" altLang="en-US"/>
          </a:p>
        </p:txBody>
      </p:sp>
    </p:spTree>
    <p:extLst>
      <p:ext uri="{BB962C8B-B14F-4D97-AF65-F5344CB8AC3E}">
        <p14:creationId xmlns:p14="http://schemas.microsoft.com/office/powerpoint/2010/main" val="201572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DA5B517D-7E54-4AA3-86EE-F9013799127F}" type="slidenum">
              <a:rPr lang="en-US" altLang="en-US"/>
              <a:pPr>
                <a:defRPr/>
              </a:pPr>
              <a:t>‹#›</a:t>
            </a:fld>
            <a:endParaRPr lang="en-US" altLang="en-US"/>
          </a:p>
        </p:txBody>
      </p:sp>
    </p:spTree>
    <p:extLst>
      <p:ext uri="{BB962C8B-B14F-4D97-AF65-F5344CB8AC3E}">
        <p14:creationId xmlns:p14="http://schemas.microsoft.com/office/powerpoint/2010/main" val="159589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AFDD00D5-5021-4316-BADF-280EF31C467C}" type="slidenum">
              <a:rPr lang="en-US" altLang="en-US"/>
              <a:pPr>
                <a:defRPr/>
              </a:pPr>
              <a:t>‹#›</a:t>
            </a:fld>
            <a:endParaRPr lang="en-US" altLang="en-US"/>
          </a:p>
        </p:txBody>
      </p:sp>
    </p:spTree>
    <p:extLst>
      <p:ext uri="{BB962C8B-B14F-4D97-AF65-F5344CB8AC3E}">
        <p14:creationId xmlns:p14="http://schemas.microsoft.com/office/powerpoint/2010/main" val="119208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9084BA19-E3B7-4566-9A18-036DCFFA240E}" type="slidenum">
              <a:rPr lang="en-US" altLang="en-US"/>
              <a:pPr>
                <a:defRPr/>
              </a:pPr>
              <a:t>‹#›</a:t>
            </a:fld>
            <a:endParaRPr lang="en-US" altLang="en-US"/>
          </a:p>
        </p:txBody>
      </p:sp>
    </p:spTree>
    <p:extLst>
      <p:ext uri="{BB962C8B-B14F-4D97-AF65-F5344CB8AC3E}">
        <p14:creationId xmlns:p14="http://schemas.microsoft.com/office/powerpoint/2010/main" val="109742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4E5EF30E-E19F-4526-8A1A-4F30237602B1}" type="slidenum">
              <a:rPr lang="en-US" altLang="en-US"/>
              <a:pPr>
                <a:defRPr/>
              </a:pPr>
              <a:t>‹#›</a:t>
            </a:fld>
            <a:endParaRPr lang="en-US" altLang="en-US"/>
          </a:p>
        </p:txBody>
      </p:sp>
    </p:spTree>
    <p:extLst>
      <p:ext uri="{BB962C8B-B14F-4D97-AF65-F5344CB8AC3E}">
        <p14:creationId xmlns:p14="http://schemas.microsoft.com/office/powerpoint/2010/main" val="126008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E3F22A54-0E48-48C9-9947-0B18FF15D65F}" type="slidenum">
              <a:rPr lang="en-US" altLang="en-US"/>
              <a:pPr>
                <a:defRPr/>
              </a:pPr>
              <a:t>‹#›</a:t>
            </a:fld>
            <a:endParaRPr lang="en-US" altLang="en-US"/>
          </a:p>
        </p:txBody>
      </p:sp>
    </p:spTree>
    <p:extLst>
      <p:ext uri="{BB962C8B-B14F-4D97-AF65-F5344CB8AC3E}">
        <p14:creationId xmlns:p14="http://schemas.microsoft.com/office/powerpoint/2010/main" val="122570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7C90F4CA-7AAC-4983-8F5A-EBAD9AB2F48B}" type="slidenum">
              <a:rPr lang="en-US" altLang="en-US"/>
              <a:pPr>
                <a:defRPr/>
              </a:pPr>
              <a:t>‹#›</a:t>
            </a:fld>
            <a:endParaRPr lang="en-US" altLang="en-US"/>
          </a:p>
        </p:txBody>
      </p:sp>
    </p:spTree>
    <p:extLst>
      <p:ext uri="{BB962C8B-B14F-4D97-AF65-F5344CB8AC3E}">
        <p14:creationId xmlns:p14="http://schemas.microsoft.com/office/powerpoint/2010/main" val="350048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B18F2574-A3A2-4DD2-BF0C-1882212DAC43}" type="slidenum">
              <a:rPr lang="en-US" altLang="en-US"/>
              <a:pPr>
                <a:defRPr/>
              </a:pPr>
              <a:t>‹#›</a:t>
            </a:fld>
            <a:endParaRPr lang="en-US" altLang="en-US"/>
          </a:p>
        </p:txBody>
      </p:sp>
    </p:spTree>
    <p:extLst>
      <p:ext uri="{BB962C8B-B14F-4D97-AF65-F5344CB8AC3E}">
        <p14:creationId xmlns:p14="http://schemas.microsoft.com/office/powerpoint/2010/main" val="51157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45E82B6F-F2C4-4FE3-B504-083658939DFC}" type="slidenum">
              <a:rPr lang="en-US" altLang="en-US"/>
              <a:pPr>
                <a:defRPr/>
              </a:pPr>
              <a:t>‹#›</a:t>
            </a:fld>
            <a:endParaRPr lang="en-US" altLang="en-US"/>
          </a:p>
        </p:txBody>
      </p:sp>
    </p:spTree>
    <p:extLst>
      <p:ext uri="{BB962C8B-B14F-4D97-AF65-F5344CB8AC3E}">
        <p14:creationId xmlns:p14="http://schemas.microsoft.com/office/powerpoint/2010/main" val="76786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7DE41AB3-6A33-49B9-A4D2-8EE09883EEA5}" type="slidenum">
              <a:rPr lang="en-US" altLang="en-US"/>
              <a:pPr>
                <a:defRPr/>
              </a:pPr>
              <a:t>‹#›</a:t>
            </a:fld>
            <a:endParaRPr lang="en-US" altLang="en-US"/>
          </a:p>
        </p:txBody>
      </p:sp>
    </p:spTree>
    <p:extLst>
      <p:ext uri="{BB962C8B-B14F-4D97-AF65-F5344CB8AC3E}">
        <p14:creationId xmlns:p14="http://schemas.microsoft.com/office/powerpoint/2010/main" val="164305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926407CB-B00F-48DD-ABBE-33C45979A6C0}" type="slidenum">
              <a:rPr lang="en-US" altLang="en-US"/>
              <a:pPr>
                <a:defRPr/>
              </a:pPr>
              <a:t>‹#›</a:t>
            </a:fld>
            <a:endParaRPr lang="en-US" altLang="en-US"/>
          </a:p>
        </p:txBody>
      </p:sp>
    </p:spTree>
    <p:extLst>
      <p:ext uri="{BB962C8B-B14F-4D97-AF65-F5344CB8AC3E}">
        <p14:creationId xmlns:p14="http://schemas.microsoft.com/office/powerpoint/2010/main" val="309905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FB5E714-0D1D-48A8-A57F-64ACB91FE3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3DDE249-7C81-488A-9F42-C271A8EEC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E0EAAC3-F6F2-4177-900D-D57AD9FFD3EE}"/>
              </a:ext>
            </a:extLst>
          </p:cNvPr>
          <p:cNvSpPr>
            <a:spLocks noGrp="1" noChangeArrowheads="1"/>
          </p:cNvSpPr>
          <p:nvPr>
            <p:ph type="sldNum" sz="quarter" idx="12"/>
          </p:nvPr>
        </p:nvSpPr>
        <p:spPr>
          <a:ln/>
        </p:spPr>
        <p:txBody>
          <a:bodyPr/>
          <a:lstStyle>
            <a:lvl1pPr>
              <a:defRPr/>
            </a:lvl1pPr>
          </a:lstStyle>
          <a:p>
            <a:pPr>
              <a:defRPr/>
            </a:pPr>
            <a:fld id="{5F1B5920-6118-45D7-A553-78B761256107}" type="slidenum">
              <a:rPr lang="en-US" altLang="en-US"/>
              <a:pPr>
                <a:defRPr/>
              </a:pPr>
              <a:t>‹#›</a:t>
            </a:fld>
            <a:endParaRPr lang="en-US" altLang="en-US"/>
          </a:p>
        </p:txBody>
      </p:sp>
    </p:spTree>
    <p:extLst>
      <p:ext uri="{BB962C8B-B14F-4D97-AF65-F5344CB8AC3E}">
        <p14:creationId xmlns:p14="http://schemas.microsoft.com/office/powerpoint/2010/main" val="333871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7B8786-C41C-40FC-A256-15676E66DBC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a:extLst>
              <a:ext uri="{FF2B5EF4-FFF2-40B4-BE49-F238E27FC236}">
                <a16:creationId xmlns:a16="http://schemas.microsoft.com/office/drawing/2014/main" id="{E14E9C44-9FFB-4065-BF42-DBF2A973142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a:extLst>
              <a:ext uri="{FF2B5EF4-FFF2-40B4-BE49-F238E27FC236}">
                <a16:creationId xmlns:a16="http://schemas.microsoft.com/office/drawing/2014/main" id="{3FB5E714-0D1D-48A8-A57F-64ACB91FE3C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43DDE249-7C81-488A-9F42-C271A8EEC8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CE0EAAC3-F6F2-4177-900D-D57AD9FFD3E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3EC1D58-C281-4A4A-BCD6-6667CB9053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s://prepare.ccc.edu/virtual-student-services/?_ga=2.143624309.1564955313.1586792051-1575031123.1560787171" TargetMode="External"/><Relationship Id="rId5" Type="http://schemas.openxmlformats.org/officeDocument/2006/relationships/image" Target="../media/image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xml"/><Relationship Id="rId7" Type="http://schemas.openxmlformats.org/officeDocument/2006/relationships/diagramLayout" Target="../diagrams/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notesSlide" Target="../notesSlides/notesSlide2.xm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092C7E-3A0D-4479-83AD-A1DA06356439}"/>
              </a:ext>
            </a:extLst>
          </p:cNvPr>
          <p:cNvSpPr txBox="1">
            <a:spLocks noChangeArrowheads="1"/>
          </p:cNvSpPr>
          <p:nvPr/>
        </p:nvSpPr>
        <p:spPr bwMode="auto">
          <a:xfrm>
            <a:off x="556418" y="843848"/>
            <a:ext cx="8031162" cy="1754326"/>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5400" dirty="0">
                <a:solidFill>
                  <a:schemeClr val="bg2"/>
                </a:solidFill>
                <a:effectLst>
                  <a:outerShdw blurRad="50800" dist="38100" dir="2700000" algn="tl" rotWithShape="0">
                    <a:prstClr val="black">
                      <a:alpha val="40000"/>
                    </a:prstClr>
                  </a:outerShdw>
                </a:effectLst>
                <a:latin typeface="+mj-lt"/>
              </a:rPr>
              <a:t>Welcome to the                                   City Colleges of Chicago</a:t>
            </a:r>
          </a:p>
        </p:txBody>
      </p:sp>
      <p:sp>
        <p:nvSpPr>
          <p:cNvPr id="5" name="TextBox 1">
            <a:extLst>
              <a:ext uri="{FF2B5EF4-FFF2-40B4-BE49-F238E27FC236}">
                <a16:creationId xmlns:a16="http://schemas.microsoft.com/office/drawing/2014/main" id="{BEEA09EB-5E80-480B-83A2-D7F82AAF8E5A}"/>
              </a:ext>
            </a:extLst>
          </p:cNvPr>
          <p:cNvSpPr txBox="1">
            <a:spLocks noChangeArrowheads="1"/>
          </p:cNvSpPr>
          <p:nvPr/>
        </p:nvSpPr>
        <p:spPr bwMode="auto">
          <a:xfrm>
            <a:off x="556418" y="2590800"/>
            <a:ext cx="8031163" cy="258532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5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Reading-to-Write (RTW)</a:t>
            </a:r>
          </a:p>
          <a:p>
            <a:pPr algn="ctr" eaLnBrk="1" hangingPunct="1">
              <a:defRPr/>
            </a:pPr>
            <a:r>
              <a:rPr lang="en-US" sz="5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English Placement </a:t>
            </a:r>
          </a:p>
          <a:p>
            <a:pPr algn="ctr" eaLnBrk="1" hangingPunct="1">
              <a:defRPr/>
            </a:pPr>
            <a:r>
              <a:rPr lang="en-US" sz="5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Test Overview</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190"/>
    </mc:Choice>
    <mc:Fallback xmlns="">
      <p:transition spd="slow" advTm="10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295400" y="914400"/>
            <a:ext cx="632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dirty="0">
                <a:effectLst>
                  <a:outerShdw blurRad="38100" dist="38100" dir="2700000" algn="tl">
                    <a:srgbClr val="000000">
                      <a:alpha val="43137"/>
                    </a:srgbClr>
                  </a:outerShdw>
                </a:effectLst>
              </a:rPr>
              <a:t>4) Self-Placement</a:t>
            </a:r>
          </a:p>
        </p:txBody>
      </p:sp>
      <p:sp>
        <p:nvSpPr>
          <p:cNvPr id="13315" name="Content Placeholder 2"/>
          <p:cNvSpPr txBox="1">
            <a:spLocks/>
          </p:cNvSpPr>
          <p:nvPr/>
        </p:nvSpPr>
        <p:spPr bwMode="auto">
          <a:xfrm>
            <a:off x="1143000" y="1905000"/>
            <a:ext cx="678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800" dirty="0"/>
              <a:t>First, you will read descriptions of the different levels of English courses.</a:t>
            </a:r>
          </a:p>
          <a:p>
            <a:pPr eaLnBrk="1" hangingPunct="1">
              <a:buFont typeface="Arial" panose="020B0604020202020204" pitchFamily="34" charset="0"/>
              <a:buChar char="•"/>
            </a:pPr>
            <a:r>
              <a:rPr lang="en-US" altLang="en-US" sz="2800" dirty="0"/>
              <a:t>Then, you will be asked to write a paragraph about which course level is best for you.</a:t>
            </a:r>
          </a:p>
          <a:p>
            <a:pPr eaLnBrk="1" hangingPunct="1">
              <a:buFont typeface="Arial" panose="020B0604020202020204" pitchFamily="34" charset="0"/>
              <a:buChar char="•"/>
            </a:pPr>
            <a:r>
              <a:rPr lang="en-US" altLang="en-US" sz="2800" dirty="0" smtClean="0"/>
              <a:t>This section is timed.  You will  have </a:t>
            </a:r>
            <a:r>
              <a:rPr lang="en-US" altLang="en-US" sz="2800" b="1" dirty="0" smtClean="0">
                <a:solidFill>
                  <a:srgbClr val="C00000"/>
                </a:solidFill>
              </a:rPr>
              <a:t>30 </a:t>
            </a:r>
            <a:r>
              <a:rPr lang="en-US" altLang="en-US" sz="2800" b="1" dirty="0">
                <a:solidFill>
                  <a:srgbClr val="C00000"/>
                </a:solidFill>
              </a:rPr>
              <a:t>minutes </a:t>
            </a:r>
            <a:r>
              <a:rPr lang="en-US" altLang="en-US" sz="2800" dirty="0"/>
              <a:t>to complete this portion of the test.</a:t>
            </a:r>
          </a:p>
          <a:p>
            <a:pPr marL="0" indent="0" eaLnBrk="1" hangingPunct="1">
              <a:buNone/>
            </a:pPr>
            <a:endParaRPr lang="en-US" altLang="en-US" sz="2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388"/>
    </mc:Choice>
    <mc:Fallback xmlns="">
      <p:transition spd="slow" advTm="223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295400" y="838200"/>
            <a:ext cx="65887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dirty="0">
                <a:effectLst>
                  <a:outerShdw blurRad="38100" dist="38100" dir="2700000" algn="tl">
                    <a:srgbClr val="000000">
                      <a:alpha val="43137"/>
                    </a:srgbClr>
                  </a:outerShdw>
                </a:effectLst>
              </a:rPr>
              <a:t>English Placement Test Tips</a:t>
            </a:r>
          </a:p>
        </p:txBody>
      </p:sp>
      <p:sp>
        <p:nvSpPr>
          <p:cNvPr id="14339" name="TextBox 2"/>
          <p:cNvSpPr txBox="1">
            <a:spLocks noChangeArrowheads="1"/>
          </p:cNvSpPr>
          <p:nvPr/>
        </p:nvSpPr>
        <p:spPr bwMode="auto">
          <a:xfrm>
            <a:off x="807327" y="1676400"/>
            <a:ext cx="73914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2800" dirty="0"/>
              <a:t>Use multiple paragraphs in your essay and indent each paragraph.</a:t>
            </a:r>
          </a:p>
          <a:p>
            <a:pPr eaLnBrk="1" hangingPunct="1">
              <a:spcBef>
                <a:spcPct val="0"/>
              </a:spcBef>
            </a:pPr>
            <a:r>
              <a:rPr lang="en-US" altLang="en-US" sz="2800" dirty="0"/>
              <a:t>Refer to the reading passage in your essay.</a:t>
            </a:r>
          </a:p>
          <a:p>
            <a:pPr eaLnBrk="1" hangingPunct="1">
              <a:spcBef>
                <a:spcPct val="0"/>
              </a:spcBef>
            </a:pPr>
            <a:r>
              <a:rPr lang="en-US" altLang="en-US" sz="2800" dirty="0"/>
              <a:t>Don’t write like you are sending a text message!</a:t>
            </a:r>
          </a:p>
          <a:p>
            <a:pPr eaLnBrk="1" hangingPunct="1">
              <a:spcBef>
                <a:spcPct val="0"/>
              </a:spcBef>
            </a:pPr>
            <a:r>
              <a:rPr lang="en-US" altLang="en-US" sz="2800" dirty="0"/>
              <a:t>Use your best English in every part of the test, including the Background and Self-Placement sections.</a:t>
            </a:r>
          </a:p>
          <a:p>
            <a:pPr eaLnBrk="1" hangingPunct="1">
              <a:spcBef>
                <a:spcPct val="0"/>
              </a:spcBef>
            </a:pPr>
            <a:r>
              <a:rPr lang="en-US" altLang="en-US" sz="2800" dirty="0"/>
              <a:t>Don’t rush! Use the time allowed to submit your very best work. </a:t>
            </a:r>
          </a:p>
          <a:p>
            <a:pPr marL="0" indent="0" eaLnBrk="1" hangingPunct="1">
              <a:spcBef>
                <a:spcPct val="0"/>
              </a:spcBef>
              <a:buNone/>
            </a:pPr>
            <a:endParaRPr lang="en-US" altLang="en-US" sz="2800" dirty="0"/>
          </a:p>
          <a:p>
            <a:pPr eaLnBrk="1" hangingPunct="1">
              <a:spcBef>
                <a:spcPct val="0"/>
              </a:spcBef>
              <a:buFontTx/>
              <a:buNone/>
            </a:pPr>
            <a:endParaRPr lang="en-US" altLang="en-US" sz="1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317"/>
    </mc:Choice>
    <mc:Fallback xmlns="">
      <p:transition spd="slow" advTm="33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66800" y="914400"/>
            <a:ext cx="655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effectLst>
                  <a:outerShdw blurRad="38100" dist="38100" dir="2700000" algn="tl">
                    <a:srgbClr val="000000">
                      <a:alpha val="43137"/>
                    </a:srgbClr>
                  </a:outerShdw>
                </a:effectLst>
              </a:rPr>
              <a:t>Academic Honesty</a:t>
            </a:r>
          </a:p>
        </p:txBody>
      </p:sp>
      <p:sp>
        <p:nvSpPr>
          <p:cNvPr id="13315" name="Content Placeholder 2"/>
          <p:cNvSpPr txBox="1">
            <a:spLocks/>
          </p:cNvSpPr>
          <p:nvPr/>
        </p:nvSpPr>
        <p:spPr bwMode="auto">
          <a:xfrm>
            <a:off x="1066800" y="1752600"/>
            <a:ext cx="685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None/>
            </a:pPr>
            <a:r>
              <a:rPr lang="en-US" altLang="en-US" sz="2800" dirty="0"/>
              <a:t>You may not use any outside sources while you are taking this placement test. All tests are checked for plagiarism. If plagiarism is found on </a:t>
            </a:r>
            <a:r>
              <a:rPr lang="en-US" altLang="en-US" sz="2800" u="sng" dirty="0">
                <a:solidFill>
                  <a:srgbClr val="FF0000"/>
                </a:solidFill>
              </a:rPr>
              <a:t>any portion</a:t>
            </a:r>
            <a:r>
              <a:rPr lang="en-US" altLang="en-US" sz="2800" dirty="0">
                <a:solidFill>
                  <a:srgbClr val="FF0000"/>
                </a:solidFill>
              </a:rPr>
              <a:t> </a:t>
            </a:r>
            <a:r>
              <a:rPr lang="en-US" altLang="en-US" sz="2800" dirty="0"/>
              <a:t>of your test, the test will become invalid and a CCC administrator will contact you.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44910080"/>
      </p:ext>
    </p:extLst>
  </p:cSld>
  <p:clrMapOvr>
    <a:masterClrMapping/>
  </p:clrMapOvr>
  <mc:AlternateContent xmlns:mc="http://schemas.openxmlformats.org/markup-compatibility/2006" xmlns:p14="http://schemas.microsoft.com/office/powerpoint/2010/main">
    <mc:Choice Requires="p14">
      <p:transition spd="slow" p14:dur="2000" advTm="22801"/>
    </mc:Choice>
    <mc:Fallback xmlns="">
      <p:transition spd="slow" advTm="22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1066800"/>
            <a:ext cx="8305800" cy="49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p>
          <a:p>
            <a:pPr algn="ctr" eaLnBrk="1" hangingPunct="1">
              <a:spcBef>
                <a:spcPct val="0"/>
              </a:spcBef>
              <a:buFontTx/>
              <a:buNone/>
            </a:pPr>
            <a:endParaRPr lang="en-US" altLang="en-US" sz="3600" dirty="0"/>
          </a:p>
          <a:p>
            <a:pPr algn="ctr" eaLnBrk="1" hangingPunct="1">
              <a:spcBef>
                <a:spcPct val="0"/>
              </a:spcBef>
              <a:buFontTx/>
              <a:buNone/>
            </a:pPr>
            <a:r>
              <a:rPr lang="en-US" altLang="en-US" sz="4000" dirty="0">
                <a:effectLst>
                  <a:outerShdw blurRad="38100" dist="38100" dir="2700000" algn="tl">
                    <a:srgbClr val="000000">
                      <a:alpha val="43137"/>
                    </a:srgbClr>
                  </a:outerShdw>
                </a:effectLst>
              </a:rPr>
              <a:t>Aim to do </a:t>
            </a:r>
            <a:r>
              <a:rPr lang="en-US" altLang="en-US" sz="4000" dirty="0" smtClean="0">
                <a:effectLst>
                  <a:outerShdw blurRad="38100" dist="38100" dir="2700000" algn="tl">
                    <a:srgbClr val="000000">
                      <a:alpha val="43137"/>
                    </a:srgbClr>
                  </a:outerShdw>
                </a:effectLst>
              </a:rPr>
              <a:t>your personal </a:t>
            </a:r>
            <a:r>
              <a:rPr lang="en-US" altLang="en-US" sz="4000" dirty="0">
                <a:effectLst>
                  <a:outerShdw blurRad="38100" dist="38100" dir="2700000" algn="tl">
                    <a:srgbClr val="000000">
                      <a:alpha val="43137"/>
                    </a:srgbClr>
                  </a:outerShdw>
                </a:effectLst>
              </a:rPr>
              <a:t>best!</a:t>
            </a:r>
          </a:p>
          <a:p>
            <a:pPr algn="ctr" eaLnBrk="1" hangingPunct="1">
              <a:spcBef>
                <a:spcPct val="0"/>
              </a:spcBef>
              <a:buFontTx/>
              <a:buNone/>
            </a:pPr>
            <a:r>
              <a:rPr lang="en-US" altLang="en-US" sz="3600" dirty="0"/>
              <a:t/>
            </a:r>
            <a:br>
              <a:rPr lang="en-US" altLang="en-US" sz="3600" dirty="0"/>
            </a:br>
            <a:r>
              <a:rPr lang="en-US" altLang="en-US" sz="3600" dirty="0"/>
              <a:t>If you do your best, you can be assured that you will be placed into the course that </a:t>
            </a:r>
            <a:r>
              <a:rPr lang="en-US" altLang="en-US" sz="3600" b="1" dirty="0"/>
              <a:t>most benefits you.</a:t>
            </a:r>
          </a:p>
          <a:p>
            <a:pPr algn="ctr" eaLnBrk="1" hangingPunct="1">
              <a:spcBef>
                <a:spcPct val="0"/>
              </a:spcBef>
              <a:buFontTx/>
              <a:buNone/>
            </a:pPr>
            <a:endParaRPr lang="en-US" altLang="en-US" sz="3600" b="1" dirty="0"/>
          </a:p>
          <a:p>
            <a:pPr algn="ctr" eaLnBrk="1" hangingPunct="1">
              <a:spcBef>
                <a:spcPct val="0"/>
              </a:spcBef>
              <a:buFontTx/>
              <a:buNone/>
            </a:pPr>
            <a:endParaRPr lang="en-US" altLang="en-US" sz="36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705"/>
    </mc:Choice>
    <mc:Fallback xmlns="">
      <p:transition spd="slow" advTm="11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1066800"/>
            <a:ext cx="8305800"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dirty="0"/>
          </a:p>
          <a:p>
            <a:pPr>
              <a:buNone/>
            </a:pPr>
            <a:r>
              <a:rPr lang="en-US" sz="3600" b="1" dirty="0"/>
              <a:t>Please note:  </a:t>
            </a:r>
            <a:r>
              <a:rPr lang="en-US" sz="3600" dirty="0"/>
              <a:t>If you require special accommodations, please contact </a:t>
            </a:r>
            <a:r>
              <a:rPr lang="en-US" sz="3600" dirty="0" smtClean="0"/>
              <a:t>the</a:t>
            </a:r>
            <a:r>
              <a:rPr lang="en-US" sz="3600" b="1" dirty="0" smtClean="0"/>
              <a:t> </a:t>
            </a:r>
            <a:r>
              <a:rPr lang="en-US" sz="3600" b="1" dirty="0"/>
              <a:t>Access Center</a:t>
            </a:r>
            <a:r>
              <a:rPr lang="en-US" sz="3600" dirty="0"/>
              <a:t> prior to taking the placement exam. Contact information and hours for </a:t>
            </a:r>
            <a:r>
              <a:rPr lang="en-US" sz="3600" dirty="0" smtClean="0"/>
              <a:t>the </a:t>
            </a:r>
            <a:r>
              <a:rPr lang="en-US" sz="3600" dirty="0"/>
              <a:t>Access Center can be found on the </a:t>
            </a:r>
            <a:r>
              <a:rPr lang="en-US" sz="3600" u="sng" dirty="0">
                <a:hlinkClick r:id="rId6"/>
              </a:rPr>
              <a:t>Virtual Student Services web page</a:t>
            </a:r>
            <a:r>
              <a:rPr lang="en-US" sz="3600" dirty="0"/>
              <a:t>.</a:t>
            </a:r>
          </a:p>
          <a:p>
            <a:pPr algn="ctr" eaLnBrk="1" hangingPunct="1">
              <a:spcBef>
                <a:spcPct val="0"/>
              </a:spcBef>
              <a:buFontTx/>
              <a:buNone/>
            </a:pPr>
            <a:endParaRPr lang="en-US" altLang="en-US" sz="3600" b="1" dirty="0"/>
          </a:p>
          <a:p>
            <a:pPr algn="ctr" eaLnBrk="1" hangingPunct="1">
              <a:spcBef>
                <a:spcPct val="0"/>
              </a:spcBef>
              <a:buFontTx/>
              <a:buNone/>
            </a:pPr>
            <a:endParaRPr lang="en-US" altLang="en-US" sz="3600" b="1"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22359125"/>
      </p:ext>
    </p:extLst>
  </p:cSld>
  <p:clrMapOvr>
    <a:masterClrMapping/>
  </p:clrMapOvr>
  <mc:AlternateContent xmlns:mc="http://schemas.openxmlformats.org/markup-compatibility/2006" xmlns:p14="http://schemas.microsoft.com/office/powerpoint/2010/main">
    <mc:Choice Requires="p14">
      <p:transition spd="slow" p14:dur="2000" advTm="18642"/>
    </mc:Choice>
    <mc:Fallback xmlns="">
      <p:transition spd="slow" advTm="18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6386" name="Content Placeholder 2"/>
          <p:cNvSpPr txBox="1">
            <a:spLocks/>
          </p:cNvSpPr>
          <p:nvPr/>
        </p:nvSpPr>
        <p:spPr bwMode="auto">
          <a:xfrm>
            <a:off x="457200" y="8382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5400" dirty="0">
                <a:effectLst>
                  <a:outerShdw blurRad="38100" dist="38100" dir="2700000" algn="tl">
                    <a:srgbClr val="000000">
                      <a:alpha val="43137"/>
                    </a:srgbClr>
                  </a:outerShdw>
                </a:effectLst>
              </a:rPr>
              <a:t>Thank you for your time and attention.</a:t>
            </a:r>
          </a:p>
          <a:p>
            <a:pPr algn="ctr" eaLnBrk="1" hangingPunct="1">
              <a:buFontTx/>
              <a:buNone/>
            </a:pPr>
            <a:r>
              <a:rPr lang="en-US" altLang="en-US" sz="5400" dirty="0">
                <a:effectLst>
                  <a:outerShdw blurRad="38100" dist="38100" dir="2700000" algn="tl">
                    <a:srgbClr val="000000">
                      <a:alpha val="43137"/>
                    </a:srgbClr>
                  </a:outerShdw>
                </a:effectLst>
              </a:rPr>
              <a:t>City Colleges of Chicago is happy to have you here!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920"/>
    </mc:Choice>
    <mc:Fallback xmlns="">
      <p:transition spd="slow" advTm="7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C9D60-095D-4D23-BEA9-2D69B381861F}"/>
              </a:ext>
            </a:extLst>
          </p:cNvPr>
          <p:cNvSpPr txBox="1">
            <a:spLocks/>
          </p:cNvSpPr>
          <p:nvPr/>
        </p:nvSpPr>
        <p:spPr>
          <a:xfrm>
            <a:off x="381000" y="609600"/>
            <a:ext cx="8229600" cy="990600"/>
          </a:xfrm>
          <a:prstGeom prst="rect">
            <a:avLst/>
          </a:prstGeom>
        </p:spPr>
        <p:txBody>
          <a:bodyPr>
            <a:noAutofit/>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eaLnBrk="1" fontAlgn="auto" hangingPunct="1">
              <a:spcAft>
                <a:spcPts val="0"/>
              </a:spcAft>
              <a:defRPr/>
            </a:pPr>
            <a:r>
              <a:rPr lang="en-US" sz="3600" dirty="0">
                <a:effectLst>
                  <a:outerShdw blurRad="38100" dist="38100" dir="2700000" algn="tl">
                    <a:srgbClr val="000000">
                      <a:alpha val="43137"/>
                    </a:srgbClr>
                  </a:outerShdw>
                </a:effectLst>
              </a:rPr>
              <a:t>The CCC RTW English Placement Test</a:t>
            </a:r>
          </a:p>
        </p:txBody>
      </p:sp>
      <p:graphicFrame>
        <p:nvGraphicFramePr>
          <p:cNvPr id="5" name="Diagram 4">
            <a:extLst>
              <a:ext uri="{FF2B5EF4-FFF2-40B4-BE49-F238E27FC236}">
                <a16:creationId xmlns:a16="http://schemas.microsoft.com/office/drawing/2014/main" id="{4EE7260C-C7EF-4962-9B93-074772C99A8D}"/>
              </a:ext>
            </a:extLst>
          </p:cNvPr>
          <p:cNvGraphicFramePr/>
          <p:nvPr>
            <p:extLst>
              <p:ext uri="{D42A27DB-BD31-4B8C-83A1-F6EECF244321}">
                <p14:modId xmlns:p14="http://schemas.microsoft.com/office/powerpoint/2010/main" val="1600272675"/>
              </p:ext>
            </p:extLst>
          </p:nvPr>
        </p:nvGraphicFramePr>
        <p:xfrm>
          <a:off x="990600" y="1447800"/>
          <a:ext cx="7162800" cy="4191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418"/>
    </mc:Choice>
    <mc:Fallback xmlns="">
      <p:transition spd="slow" advTm="14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33400" y="3048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dirty="0">
                <a:effectLst>
                  <a:outerShdw blurRad="38100" dist="38100" dir="2700000" algn="tl">
                    <a:srgbClr val="000000">
                      <a:alpha val="43137"/>
                    </a:srgbClr>
                  </a:outerShdw>
                </a:effectLst>
                <a:latin typeface="+mj-lt"/>
              </a:rPr>
              <a:t>How the Placement Test Is Scored</a:t>
            </a:r>
          </a:p>
        </p:txBody>
      </p:sp>
      <p:sp>
        <p:nvSpPr>
          <p:cNvPr id="22531" name="Rectangle 2">
            <a:extLst>
              <a:ext uri="{FF2B5EF4-FFF2-40B4-BE49-F238E27FC236}">
                <a16:creationId xmlns:a16="http://schemas.microsoft.com/office/drawing/2014/main" id="{5B725F41-A3C3-4C8D-ACBD-2AE88FFAC150}"/>
              </a:ext>
            </a:extLst>
          </p:cNvPr>
          <p:cNvSpPr>
            <a:spLocks noChangeArrowheads="1"/>
          </p:cNvSpPr>
          <p:nvPr/>
        </p:nvSpPr>
        <p:spPr bwMode="auto">
          <a:xfrm>
            <a:off x="609600" y="1447800"/>
            <a:ext cx="7848600" cy="57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en-US" altLang="en-US" sz="2800" dirty="0"/>
              <a:t>Each test is read by two or more trained English faculty members.</a:t>
            </a:r>
          </a:p>
          <a:p>
            <a:pPr marL="0" indent="0" eaLnBrk="1" hangingPunct="1">
              <a:spcBef>
                <a:spcPct val="0"/>
              </a:spcBef>
              <a:buFontTx/>
              <a:buNone/>
              <a:defRPr/>
            </a:pPr>
            <a:endParaRPr lang="en-US" altLang="en-US" sz="2800" dirty="0"/>
          </a:p>
          <a:p>
            <a:pPr eaLnBrk="1" hangingPunct="1">
              <a:spcBef>
                <a:spcPct val="0"/>
              </a:spcBef>
              <a:defRPr/>
            </a:pPr>
            <a:r>
              <a:rPr lang="en-US" altLang="en-US" sz="2800" dirty="0"/>
              <a:t>There is no “pass” or “fail” for this test. Course placement reflects the strengths students already have and the areas they need to further develop.</a:t>
            </a:r>
          </a:p>
          <a:p>
            <a:pPr marL="0" indent="0" eaLnBrk="1" hangingPunct="1">
              <a:spcBef>
                <a:spcPct val="0"/>
              </a:spcBef>
              <a:buFontTx/>
              <a:buNone/>
              <a:defRPr/>
            </a:pPr>
            <a:endParaRPr lang="en-US" altLang="en-US" sz="2800" dirty="0"/>
          </a:p>
          <a:p>
            <a:pPr eaLnBrk="1" hangingPunct="1">
              <a:spcBef>
                <a:spcPct val="0"/>
              </a:spcBef>
              <a:defRPr/>
            </a:pPr>
            <a:r>
              <a:rPr lang="en-US" altLang="en-US" sz="2800" dirty="0"/>
              <a:t>The test score is valid for </a:t>
            </a:r>
            <a:r>
              <a:rPr lang="en-US" altLang="en-US" sz="2800" dirty="0" smtClean="0"/>
              <a:t>two calendar years.</a:t>
            </a:r>
          </a:p>
          <a:p>
            <a:pPr marL="0" indent="0">
              <a:buNone/>
            </a:pPr>
            <a:r>
              <a:rPr lang="en-US" dirty="0"/>
              <a:t>	</a:t>
            </a:r>
          </a:p>
          <a:p>
            <a:pPr marL="0" indent="0" eaLnBrk="1" hangingPunct="1">
              <a:spcBef>
                <a:spcPct val="0"/>
              </a:spcBef>
              <a:buNone/>
              <a:defRPr/>
            </a:pPr>
            <a:endParaRPr lang="en-US" altLang="en-US" sz="2800" dirty="0"/>
          </a:p>
          <a:p>
            <a:pPr eaLnBrk="1" hangingPunct="1">
              <a:spcBef>
                <a:spcPct val="0"/>
              </a:spcBef>
              <a:buFontTx/>
              <a:buNone/>
              <a:defRPr/>
            </a:pPr>
            <a:endParaRPr lang="en-US" altLang="en-US" sz="2800" dirty="0"/>
          </a:p>
          <a:p>
            <a:pPr eaLnBrk="1" hangingPunct="1">
              <a:spcBef>
                <a:spcPct val="0"/>
              </a:spcBef>
              <a:buFontTx/>
              <a:buNone/>
              <a:defRPr/>
            </a:pPr>
            <a:endParaRPr lang="en-US" altLang="en-US" sz="1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768"/>
    </mc:Choice>
    <mc:Fallback xmlns="">
      <p:transition spd="slow" advTm="24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170" name="Title 1"/>
          <p:cNvSpPr txBox="1">
            <a:spLocks/>
          </p:cNvSpPr>
          <p:nvPr/>
        </p:nvSpPr>
        <p:spPr bwMode="auto">
          <a:xfrm>
            <a:off x="381000" y="8763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tx2"/>
                </a:solidFill>
                <a:effectLst>
                  <a:outerShdw blurRad="38100" dist="38100" dir="2700000" algn="tl">
                    <a:srgbClr val="000000">
                      <a:alpha val="43137"/>
                    </a:srgbClr>
                  </a:outerShdw>
                </a:effectLst>
              </a:rPr>
              <a:t>Be Ready!</a:t>
            </a:r>
          </a:p>
        </p:txBody>
      </p:sp>
      <p:sp>
        <p:nvSpPr>
          <p:cNvPr id="7172" name="Content Placeholder 2"/>
          <p:cNvSpPr txBox="1">
            <a:spLocks/>
          </p:cNvSpPr>
          <p:nvPr/>
        </p:nvSpPr>
        <p:spPr bwMode="auto">
          <a:xfrm>
            <a:off x="381000" y="18288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buFont typeface="Arial" panose="020B0604020202020204" pitchFamily="34" charset="0"/>
              <a:buChar char="•"/>
            </a:pPr>
            <a:r>
              <a:rPr lang="en-US" altLang="en-US" dirty="0"/>
              <a:t>The test has four parts. </a:t>
            </a:r>
          </a:p>
          <a:p>
            <a:pPr lvl="1" eaLnBrk="1" hangingPunct="1">
              <a:buFont typeface="Arial" panose="020B0604020202020204" pitchFamily="34" charset="0"/>
              <a:buChar char="•"/>
            </a:pPr>
            <a:r>
              <a:rPr lang="en-US" altLang="en-US" dirty="0"/>
              <a:t>You have </a:t>
            </a:r>
            <a:r>
              <a:rPr lang="en-US" altLang="en-US" b="1" dirty="0">
                <a:solidFill>
                  <a:srgbClr val="C00000"/>
                </a:solidFill>
              </a:rPr>
              <a:t>three hours </a:t>
            </a:r>
            <a:r>
              <a:rPr lang="en-US" altLang="en-US" dirty="0"/>
              <a:t>to complete the timed portions of the test.</a:t>
            </a:r>
          </a:p>
          <a:p>
            <a:pPr lvl="1" eaLnBrk="1" hangingPunct="1">
              <a:buFont typeface="Arial" panose="020B0604020202020204" pitchFamily="34" charset="0"/>
              <a:buChar char="•"/>
            </a:pPr>
            <a:r>
              <a:rPr lang="en-US" altLang="en-US" dirty="0"/>
              <a:t>The test must be completed in one sitting. You </a:t>
            </a:r>
            <a:r>
              <a:rPr lang="en-US" altLang="en-US" b="1" dirty="0"/>
              <a:t>cannot</a:t>
            </a:r>
            <a:r>
              <a:rPr lang="en-US" altLang="en-US" dirty="0"/>
              <a:t> save and come back later</a:t>
            </a:r>
            <a:r>
              <a:rPr lang="en-US" altLang="en-US" dirty="0" smtClean="0"/>
              <a:t>.</a:t>
            </a:r>
          </a:p>
          <a:p>
            <a:pPr lvl="1" eaLnBrk="1" hangingPunct="1">
              <a:buFont typeface="Arial" panose="020B0604020202020204" pitchFamily="34" charset="0"/>
              <a:buChar char="•"/>
            </a:pPr>
            <a:r>
              <a:rPr lang="en-US" altLang="en-US" dirty="0" smtClean="0"/>
              <a:t>You cannot go back to a test portion once it has been submitted.</a:t>
            </a:r>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244"/>
    </mc:Choice>
    <mc:Fallback xmlns="">
      <p:transition spd="slow" advTm="22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50373ED6-08CD-40D5-92AC-22A8A0257CAC}"/>
              </a:ext>
            </a:extLst>
          </p:cNvPr>
          <p:cNvSpPr txBox="1">
            <a:spLocks/>
          </p:cNvSpPr>
          <p:nvPr/>
        </p:nvSpPr>
        <p:spPr bwMode="auto">
          <a:xfrm>
            <a:off x="1981200" y="2133600"/>
            <a:ext cx="6248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eaLnBrk="1" hangingPunct="1">
              <a:buFont typeface="+mj-lt"/>
              <a:buAutoNum type="arabicParenR"/>
              <a:defRPr/>
            </a:pPr>
            <a:r>
              <a:rPr lang="en-US" altLang="en-US" sz="2800" dirty="0"/>
              <a:t>Background Information </a:t>
            </a:r>
          </a:p>
          <a:p>
            <a:pPr marL="514350" indent="-514350" eaLnBrk="1" hangingPunct="1">
              <a:buFont typeface="+mj-lt"/>
              <a:buAutoNum type="arabicParenR"/>
              <a:defRPr/>
            </a:pPr>
            <a:r>
              <a:rPr lang="en-US" altLang="en-US" sz="2800" dirty="0"/>
              <a:t>Reading Comprehension </a:t>
            </a:r>
          </a:p>
          <a:p>
            <a:pPr marL="514350" indent="-514350" eaLnBrk="1" hangingPunct="1">
              <a:buFont typeface="+mj-lt"/>
              <a:buAutoNum type="arabicParenR"/>
              <a:defRPr/>
            </a:pPr>
            <a:r>
              <a:rPr lang="en-US" altLang="en-US" sz="2800" dirty="0"/>
              <a:t>Essay Response</a:t>
            </a:r>
          </a:p>
          <a:p>
            <a:pPr marL="514350" indent="-514350" eaLnBrk="1" hangingPunct="1">
              <a:buFont typeface="+mj-lt"/>
              <a:buAutoNum type="arabicParenR"/>
              <a:defRPr/>
            </a:pPr>
            <a:r>
              <a:rPr lang="en-US" altLang="en-US" sz="2800" dirty="0"/>
              <a:t>Self Placement</a:t>
            </a:r>
          </a:p>
        </p:txBody>
      </p:sp>
      <p:sp>
        <p:nvSpPr>
          <p:cNvPr id="8195" name="Title 1"/>
          <p:cNvSpPr txBox="1">
            <a:spLocks/>
          </p:cNvSpPr>
          <p:nvPr/>
        </p:nvSpPr>
        <p:spPr bwMode="auto">
          <a:xfrm>
            <a:off x="381000" y="1143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chemeClr val="tx2"/>
                </a:solidFill>
                <a:effectLst>
                  <a:outerShdw blurRad="38100" dist="38100" dir="2700000" algn="tl">
                    <a:srgbClr val="000000">
                      <a:alpha val="43137"/>
                    </a:srgbClr>
                  </a:outerShdw>
                </a:effectLst>
              </a:rPr>
              <a:t>The Four Parts of the Test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572"/>
    </mc:Choice>
    <mc:Fallback xmlns="">
      <p:transition spd="slow" advTm="10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218" name="Title 1"/>
          <p:cNvSpPr txBox="1">
            <a:spLocks/>
          </p:cNvSpPr>
          <p:nvPr/>
        </p:nvSpPr>
        <p:spPr bwMode="auto">
          <a:xfrm>
            <a:off x="152400" y="592394"/>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effectLst>
                  <a:outerShdw blurRad="38100" dist="38100" dir="2700000" algn="tl">
                    <a:srgbClr val="000000">
                      <a:alpha val="43137"/>
                    </a:srgbClr>
                  </a:outerShdw>
                </a:effectLst>
              </a:rPr>
              <a:t>1) Background Information</a:t>
            </a:r>
          </a:p>
        </p:txBody>
      </p:sp>
      <p:sp>
        <p:nvSpPr>
          <p:cNvPr id="9219" name="Content Placeholder 2"/>
          <p:cNvSpPr txBox="1">
            <a:spLocks/>
          </p:cNvSpPr>
          <p:nvPr/>
        </p:nvSpPr>
        <p:spPr bwMode="auto">
          <a:xfrm>
            <a:off x="1143000" y="1295400"/>
            <a:ext cx="7086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t>These questions are about your academic experiences, the languages you speak, and the goals you hope to achieve.</a:t>
            </a:r>
          </a:p>
          <a:p>
            <a:pPr eaLnBrk="1" hangingPunct="1"/>
            <a:r>
              <a:rPr lang="en-US" altLang="en-US" sz="2800" dirty="0"/>
              <a:t>This information provides us with additional examples of how you express yourself in writing.</a:t>
            </a:r>
          </a:p>
          <a:p>
            <a:pPr eaLnBrk="1" hangingPunct="1"/>
            <a:r>
              <a:rPr lang="en-US" altLang="en-US" sz="2800" dirty="0" smtClean="0"/>
              <a:t>This section is not timed, however, we </a:t>
            </a:r>
            <a:r>
              <a:rPr lang="en-US" altLang="en-US" sz="2800" dirty="0"/>
              <a:t>recommend that you spend no more than </a:t>
            </a:r>
            <a:r>
              <a:rPr lang="en-US" altLang="en-US" sz="2800" b="1" dirty="0">
                <a:solidFill>
                  <a:srgbClr val="C00000"/>
                </a:solidFill>
              </a:rPr>
              <a:t>30 minutes </a:t>
            </a:r>
            <a:r>
              <a:rPr lang="en-US" altLang="en-US" sz="2800" dirty="0"/>
              <a:t>to complete this portion of the test.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835"/>
    </mc:Choice>
    <mc:Fallback xmlns="">
      <p:transition spd="slow" advTm="28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14400" y="533093"/>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effectLst>
                  <a:outerShdw blurRad="38100" dist="38100" dir="2700000" algn="tl">
                    <a:srgbClr val="000000">
                      <a:alpha val="43137"/>
                    </a:srgbClr>
                  </a:outerShdw>
                </a:effectLst>
              </a:rPr>
              <a:t>2) Reading Comprehension</a:t>
            </a:r>
          </a:p>
        </p:txBody>
      </p:sp>
      <p:sp>
        <p:nvSpPr>
          <p:cNvPr id="10243" name="Content Placeholder 2"/>
          <p:cNvSpPr txBox="1">
            <a:spLocks/>
          </p:cNvSpPr>
          <p:nvPr/>
        </p:nvSpPr>
        <p:spPr bwMode="auto">
          <a:xfrm>
            <a:off x="990601" y="1295400"/>
            <a:ext cx="563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t>You will read a </a:t>
            </a:r>
            <a:r>
              <a:rPr lang="en-US" altLang="en-US" sz="2800" dirty="0" smtClean="0"/>
              <a:t>brief college level passage and </a:t>
            </a:r>
            <a:r>
              <a:rPr lang="en-US" altLang="en-US" sz="2800" dirty="0"/>
              <a:t>answer 5 multiple-choice questions about it.</a:t>
            </a:r>
          </a:p>
          <a:p>
            <a:pPr eaLnBrk="1" hangingPunct="1"/>
            <a:r>
              <a:rPr lang="en-US" altLang="en-US" sz="2800" dirty="0"/>
              <a:t>The same reading passage will be used for the multiple-choice comprehension questions AND the essay. </a:t>
            </a:r>
          </a:p>
          <a:p>
            <a:pPr eaLnBrk="1" hangingPunct="1"/>
            <a:r>
              <a:rPr lang="en-US" altLang="en-US" sz="2800" dirty="0" smtClean="0"/>
              <a:t>This section is timed.  You will have </a:t>
            </a:r>
            <a:r>
              <a:rPr lang="en-US" altLang="en-US" sz="2800" b="1" dirty="0">
                <a:solidFill>
                  <a:srgbClr val="C00000"/>
                </a:solidFill>
              </a:rPr>
              <a:t>30 minutes </a:t>
            </a:r>
            <a:r>
              <a:rPr lang="en-US" altLang="en-US" sz="2800" dirty="0"/>
              <a:t>to complete this portion of the test.</a:t>
            </a:r>
          </a:p>
          <a:p>
            <a:pPr eaLnBrk="1" hangingPunct="1"/>
            <a:endParaRPr lang="en-US" altLang="en-US" sz="2800" dirty="0"/>
          </a:p>
          <a:p>
            <a:pPr algn="ctr" eaLnBrk="1" hangingPunct="1">
              <a:buFontTx/>
              <a:buNone/>
            </a:pPr>
            <a:endParaRPr lang="en-US" altLang="en-US" sz="2400" dirty="0"/>
          </a:p>
        </p:txBody>
      </p:sp>
      <p:pic>
        <p:nvPicPr>
          <p:cNvPr id="1024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057400"/>
            <a:ext cx="2190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184"/>
    </mc:Choice>
    <mc:Fallback xmlns="">
      <p:transition spd="slow" advTm="26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266" name="Title 1"/>
          <p:cNvSpPr txBox="1">
            <a:spLocks/>
          </p:cNvSpPr>
          <p:nvPr/>
        </p:nvSpPr>
        <p:spPr bwMode="auto">
          <a:xfrm>
            <a:off x="1295400" y="533400"/>
            <a:ext cx="7425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dirty="0">
                <a:effectLst>
                  <a:outerShdw blurRad="38100" dist="38100" dir="2700000" algn="tl">
                    <a:srgbClr val="000000">
                      <a:alpha val="43137"/>
                    </a:srgbClr>
                  </a:outerShdw>
                </a:effectLst>
              </a:rPr>
              <a:t>3) Essay Response</a:t>
            </a:r>
          </a:p>
        </p:txBody>
      </p:sp>
      <p:sp>
        <p:nvSpPr>
          <p:cNvPr id="11267" name="Content Placeholder 2"/>
          <p:cNvSpPr txBox="1">
            <a:spLocks/>
          </p:cNvSpPr>
          <p:nvPr/>
        </p:nvSpPr>
        <p:spPr bwMode="auto">
          <a:xfrm>
            <a:off x="1219200" y="1447800"/>
            <a:ext cx="7162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800" dirty="0" smtClean="0"/>
              <a:t>This section is timed.  You will have </a:t>
            </a:r>
            <a:r>
              <a:rPr lang="en-US" altLang="en-US" sz="2800" b="1" dirty="0" smtClean="0">
                <a:solidFill>
                  <a:srgbClr val="C00000"/>
                </a:solidFill>
              </a:rPr>
              <a:t>120 </a:t>
            </a:r>
            <a:r>
              <a:rPr lang="en-US" altLang="en-US" sz="2800" b="1" dirty="0">
                <a:solidFill>
                  <a:srgbClr val="C00000"/>
                </a:solidFill>
              </a:rPr>
              <a:t>minutes </a:t>
            </a:r>
            <a:r>
              <a:rPr lang="en-US" altLang="en-US" sz="2800" dirty="0"/>
              <a:t>to complete this portion of the test.  </a:t>
            </a:r>
          </a:p>
          <a:p>
            <a:pPr eaLnBrk="1" hangingPunct="1">
              <a:buFont typeface="Arial" panose="020B0604020202020204" pitchFamily="34" charset="0"/>
              <a:buChar char="•"/>
            </a:pPr>
            <a:r>
              <a:rPr lang="en-US" altLang="en-US" sz="2800" dirty="0"/>
              <a:t>Plan and write a well-organized essay on the following topic: </a:t>
            </a:r>
          </a:p>
          <a:p>
            <a:pPr marL="0" indent="0" eaLnBrk="1" hangingPunct="1">
              <a:buNone/>
            </a:pPr>
            <a:r>
              <a:rPr lang="en-US" altLang="en-US" sz="2400" i="1" dirty="0"/>
              <a:t>In your own words, explain the author's most important argument. Do you agree or disagree with the author’s ideas? Support your ideas by discussing the passage above as well as your own experience and knowledge.  </a:t>
            </a:r>
          </a:p>
          <a:p>
            <a:pPr marL="0" indent="0" eaLnBrk="1" hangingPunct="1">
              <a:buNone/>
            </a:pPr>
            <a:endParaRPr lang="en-US" altLang="en-US" sz="2400" i="1"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961"/>
    </mc:Choice>
    <mc:Fallback xmlns="">
      <p:transition spd="slow" advTm="33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55DB510C-8EB4-499F-9A71-666B5FB64FED}"/>
              </a:ext>
            </a:extLst>
          </p:cNvPr>
          <p:cNvSpPr txBox="1">
            <a:spLocks/>
          </p:cNvSpPr>
          <p:nvPr/>
        </p:nvSpPr>
        <p:spPr bwMode="auto">
          <a:xfrm>
            <a:off x="533400" y="876300"/>
            <a:ext cx="7543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defRPr/>
            </a:pPr>
            <a:r>
              <a:rPr lang="en-US" altLang="en-US" sz="2800" dirty="0"/>
              <a:t>Before you begin the essay, take a moment to review the passage and think about the following questions: </a:t>
            </a:r>
          </a:p>
          <a:p>
            <a:pPr marL="342900" indent="-342900" eaLnBrk="1" hangingPunct="1">
              <a:defRPr/>
            </a:pPr>
            <a:r>
              <a:rPr lang="en-US" altLang="en-US" sz="2400" dirty="0"/>
              <a:t>What is the passage about? </a:t>
            </a:r>
          </a:p>
          <a:p>
            <a:pPr marL="342900" indent="-342900" eaLnBrk="1" hangingPunct="1">
              <a:defRPr/>
            </a:pPr>
            <a:r>
              <a:rPr lang="en-US" altLang="en-US" sz="2400" dirty="0"/>
              <a:t>What is the author’s main point? </a:t>
            </a:r>
          </a:p>
          <a:p>
            <a:pPr marL="342900" indent="-342900" eaLnBrk="1" hangingPunct="1">
              <a:defRPr/>
            </a:pPr>
            <a:r>
              <a:rPr lang="en-US" altLang="en-US" sz="2400" dirty="0"/>
              <a:t>What supporting evidence or details does the author use to make his or her point?</a:t>
            </a:r>
          </a:p>
          <a:p>
            <a:pPr marL="342900" indent="-342900" eaLnBrk="1" hangingPunct="1">
              <a:defRPr/>
            </a:pPr>
            <a:r>
              <a:rPr lang="en-US" altLang="en-US" sz="2400" dirty="0"/>
              <a:t>Did the author convince you of his or her points?</a:t>
            </a:r>
          </a:p>
          <a:p>
            <a:pPr marL="342900" indent="-342900" eaLnBrk="1" hangingPunct="1">
              <a:defRPr/>
            </a:pPr>
            <a:r>
              <a:rPr lang="en-US" altLang="en-US" sz="2400" dirty="0"/>
              <a:t>Do you agree or disagree with him or her? Why?</a:t>
            </a:r>
          </a:p>
          <a:p>
            <a:pPr marL="342900" indent="-342900" eaLnBrk="1" hangingPunct="1">
              <a:defRPr/>
            </a:pPr>
            <a:r>
              <a:rPr lang="en-US" altLang="en-US" sz="2400" dirty="0"/>
              <a:t>Have you ever experienced what the author is discussing?</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617"/>
    </mc:Choice>
    <mc:Fallback xmlns="">
      <p:transition spd="slow" advTm="36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dbb8c8-0c58-4f09-9214-9a877415f2c2" xsi:nil="true"/>
    <lcf76f155ced4ddcb4097134ff3c332f xmlns="b02ebf6b-ab69-4549-aa59-81845d0b8c62">
      <Terms xmlns="http://schemas.microsoft.com/office/infopath/2007/PartnerControls"/>
    </lcf76f155ced4ddcb4097134ff3c332f>
    <WordPressURL xmlns="b02ebf6b-ab69-4549-aa59-81845d0b8c62">/wp-content/uploads/services/Documents/Testing_Documents/</WordPressURL>
    <WordPressID xmlns="b02ebf6b-ab69-4549-aa59-81845d0b8c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478BD47DE213441AB26D081C13F34C5" ma:contentTypeVersion="15" ma:contentTypeDescription="Create a new document." ma:contentTypeScope="" ma:versionID="5609be8626babedcfc7283685368579f">
  <xsd:schema xmlns:xsd="http://www.w3.org/2001/XMLSchema" xmlns:xs="http://www.w3.org/2001/XMLSchema" xmlns:p="http://schemas.microsoft.com/office/2006/metadata/properties" xmlns:ns2="b02ebf6b-ab69-4549-aa59-81845d0b8c62" xmlns:ns3="59dbb8c8-0c58-4f09-9214-9a877415f2c2" targetNamespace="http://schemas.microsoft.com/office/2006/metadata/properties" ma:root="true" ma:fieldsID="18e22e5a2512cb6e2a1a1c64853acd8a" ns2:_="" ns3:_="">
    <xsd:import namespace="b02ebf6b-ab69-4549-aa59-81845d0b8c62"/>
    <xsd:import namespace="59dbb8c8-0c58-4f09-9214-9a877415f2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WordPressID" minOccurs="0"/>
                <xsd:element ref="ns2:WordPress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ebf6b-ab69-4549-aa59-81845d0b8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a91a21-2bd8-4402-b242-f7ffa2f3143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WordPressID" ma:index="21" nillable="true" ma:displayName="WordPress ID" ma:decimals="0" ma:indexed="true" ma:internalName="WordPressID" ma:percentage="FALSE">
      <xsd:simpleType>
        <xsd:restriction base="dms:Number"/>
      </xsd:simpleType>
    </xsd:element>
    <xsd:element name="WordPressURL" ma:index="22" nillable="true" ma:displayName="WordPress URL" ma:indexed="true" ma:internalName="WordPressUR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dbb8c8-0c58-4f09-9214-9a877415f2c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599229e-3048-4664-99ec-b12484159f20}" ma:internalName="TaxCatchAll" ma:showField="CatchAllData" ma:web="59dbb8c8-0c58-4f09-9214-9a877415f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8143BC-7898-4680-A1AB-547D85D47047}"/>
</file>

<file path=customXml/itemProps2.xml><?xml version="1.0" encoding="utf-8"?>
<ds:datastoreItem xmlns:ds="http://schemas.openxmlformats.org/officeDocument/2006/customXml" ds:itemID="{9A31B97C-5E8F-402B-A036-AE09DCD9AFF1}"/>
</file>

<file path=customXml/itemProps3.xml><?xml version="1.0" encoding="utf-8"?>
<ds:datastoreItem xmlns:ds="http://schemas.openxmlformats.org/officeDocument/2006/customXml" ds:itemID="{D620F32E-F416-4CF0-95CE-26FADF428956}"/>
</file>

<file path=customXml/itemProps4.xml><?xml version="1.0" encoding="utf-8"?>
<ds:datastoreItem xmlns:ds="http://schemas.openxmlformats.org/officeDocument/2006/customXml" ds:itemID="{74F28BE8-B8BD-427E-83A4-E2518DF57B6F}"/>
</file>

<file path=docProps/app.xml><?xml version="1.0" encoding="utf-8"?>
<Properties xmlns="http://schemas.openxmlformats.org/officeDocument/2006/extended-properties" xmlns:vt="http://schemas.openxmlformats.org/officeDocument/2006/docPropsVTypes">
  <TotalTime>9934</TotalTime>
  <Words>766</Words>
  <Application>Microsoft Office PowerPoint</Application>
  <PresentationFormat>On-screen Show (4:3)</PresentationFormat>
  <Paragraphs>93</Paragraphs>
  <Slides>15</Slides>
  <Notes>15</Notes>
  <HiddenSlides>0</HiddenSlides>
  <MMClips>15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RTW Overview</dc:title>
  <dc:subject/>
  <dc:creator>User</dc:creator>
  <cp:lastModifiedBy>Kisha Ingram</cp:lastModifiedBy>
  <cp:revision>68</cp:revision>
  <dcterms:created xsi:type="dcterms:W3CDTF">2011-10-10T14:31:46Z</dcterms:created>
  <dcterms:modified xsi:type="dcterms:W3CDTF">2022-04-20T20:54:24Z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Catherine Folker-Maglaya;Eric Lugo</vt:lpwstr>
  </property>
  <property fmtid="{D5CDD505-2E9C-101B-9397-08002B2CF9AE}" pid="3" name="SharedWithUsers">
    <vt:lpwstr>2263;#Catherine Folker-Maglaya;#10650;#Eric Lugo</vt:lpwstr>
  </property>
  <property fmtid="{D5CDD505-2E9C-101B-9397-08002B2CF9AE}" pid="4" name="ContentTypeId">
    <vt:lpwstr>0x010100C478BD47DE213441AB26D081C13F34C5</vt:lpwstr>
  </property>
  <property fmtid="{D5CDD505-2E9C-101B-9397-08002B2CF9AE}" pid="5" name="MediaServiceImageTags">
    <vt:lpwstr/>
  </property>
</Properties>
</file>