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sldIdLst>
    <p:sldId id="260" r:id="rId5"/>
    <p:sldId id="274" r:id="rId6"/>
    <p:sldId id="261" r:id="rId7"/>
    <p:sldId id="262" r:id="rId8"/>
    <p:sldId id="277" r:id="rId9"/>
    <p:sldId id="263" r:id="rId10"/>
    <p:sldId id="264" r:id="rId11"/>
    <p:sldId id="265" r:id="rId12"/>
    <p:sldId id="267" r:id="rId13"/>
    <p:sldId id="266" r:id="rId14"/>
    <p:sldId id="275" r:id="rId15"/>
    <p:sldId id="268" r:id="rId16"/>
    <p:sldId id="269" r:id="rId17"/>
    <p:sldId id="271" r:id="rId18"/>
    <p:sldId id="270" r:id="rId19"/>
    <p:sldId id="2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C8CD69-CD17-4E7D-869A-9F3C1EF9CE3E}">
          <p14:sldIdLst>
            <p14:sldId id="260"/>
            <p14:sldId id="274"/>
            <p14:sldId id="261"/>
            <p14:sldId id="262"/>
            <p14:sldId id="277"/>
            <p14:sldId id="263"/>
            <p14:sldId id="264"/>
            <p14:sldId id="265"/>
            <p14:sldId id="267"/>
            <p14:sldId id="266"/>
            <p14:sldId id="275"/>
            <p14:sldId id="268"/>
            <p14:sldId id="269"/>
            <p14:sldId id="271"/>
            <p14:sldId id="270"/>
            <p14:sldId id="272"/>
            <p14:sldId id="2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ernard" initials="MB" lastIdx="4" clrIdx="0">
    <p:extLst>
      <p:ext uri="{19B8F6BF-5375-455C-9EA6-DF929625EA0E}">
        <p15:presenceInfo xmlns:p15="http://schemas.microsoft.com/office/powerpoint/2012/main" userId="S-1-5-21-2765988786-2481053223-409198713-575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F"/>
    <a:srgbClr val="3FBFC6"/>
    <a:srgbClr val="4AC5EC"/>
    <a:srgbClr val="0983C3"/>
    <a:srgbClr val="0065A5"/>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rtwork Slide">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B1C4A80-DF5B-7A40-BFDA-277D4FC3086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481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8759-8E48-4C4A-AD81-312F9E1BB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0A62A2-E172-9E41-86E0-216939797FDE}"/>
              </a:ext>
            </a:extLst>
          </p:cNvPr>
          <p:cNvSpPr>
            <a:spLocks noGrp="1"/>
          </p:cNvSpPr>
          <p:nvPr>
            <p:ph idx="1"/>
          </p:nvPr>
        </p:nvSpPr>
        <p:spPr>
          <a:xfrm>
            <a:off x="5183188" y="987426"/>
            <a:ext cx="6172200" cy="4458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BD4A37-6DC7-6845-9E2E-81FA608C2BAD}"/>
              </a:ext>
            </a:extLst>
          </p:cNvPr>
          <p:cNvSpPr>
            <a:spLocks noGrp="1"/>
          </p:cNvSpPr>
          <p:nvPr>
            <p:ph type="body" sz="half" idx="2"/>
          </p:nvPr>
        </p:nvSpPr>
        <p:spPr>
          <a:xfrm>
            <a:off x="839788" y="2057400"/>
            <a:ext cx="3932237" cy="33886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9F2CB457-E09C-FA4B-A191-C53678C47C17}"/>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67392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3149-25B7-6C46-A442-8DD1A85F4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8D8326-1B25-1F49-94FF-97AEF7561A5E}"/>
              </a:ext>
            </a:extLst>
          </p:cNvPr>
          <p:cNvSpPr>
            <a:spLocks noGrp="1"/>
          </p:cNvSpPr>
          <p:nvPr>
            <p:ph type="pic" idx="1"/>
          </p:nvPr>
        </p:nvSpPr>
        <p:spPr>
          <a:xfrm>
            <a:off x="5183188" y="987426"/>
            <a:ext cx="6172200" cy="47494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3EF7108-D2C4-774C-8FCC-61DAA8FE4D6F}"/>
              </a:ext>
            </a:extLst>
          </p:cNvPr>
          <p:cNvSpPr>
            <a:spLocks noGrp="1"/>
          </p:cNvSpPr>
          <p:nvPr>
            <p:ph type="body" sz="half" idx="2"/>
          </p:nvPr>
        </p:nvSpPr>
        <p:spPr>
          <a:xfrm>
            <a:off x="839788" y="2057400"/>
            <a:ext cx="3932237" cy="37145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CC75F7F2-1C0F-EE4C-940B-E9AD076B2735}"/>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255941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8AA5D350-2872-9B4A-9F71-656DDEF440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062593-2277-704E-B558-BB8D63878492}"/>
              </a:ext>
            </a:extLst>
          </p:cNvPr>
          <p:cNvSpPr>
            <a:spLocks noGrp="1"/>
          </p:cNvSpPr>
          <p:nvPr>
            <p:ph type="ctrTitle"/>
          </p:nvPr>
        </p:nvSpPr>
        <p:spPr>
          <a:xfrm>
            <a:off x="1523999" y="1122363"/>
            <a:ext cx="9224209" cy="2387600"/>
          </a:xfrm>
        </p:spPr>
        <p:txBody>
          <a:bodyPr anchor="b"/>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2ADB7E5-2EE5-8341-B81A-D013EE3833FC}"/>
              </a:ext>
            </a:extLst>
          </p:cNvPr>
          <p:cNvSpPr>
            <a:spLocks noGrp="1"/>
          </p:cNvSpPr>
          <p:nvPr>
            <p:ph type="subTitle" idx="1"/>
          </p:nvPr>
        </p:nvSpPr>
        <p:spPr>
          <a:xfrm>
            <a:off x="1523999" y="3602038"/>
            <a:ext cx="9224209" cy="1655762"/>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Icon&#10;&#10;Description automatically generated">
            <a:extLst>
              <a:ext uri="{FF2B5EF4-FFF2-40B4-BE49-F238E27FC236}">
                <a16:creationId xmlns:a16="http://schemas.microsoft.com/office/drawing/2014/main" id="{13E06F53-70E4-9149-9A0D-45BD406D07A0}"/>
              </a:ext>
            </a:extLst>
          </p:cNvPr>
          <p:cNvPicPr>
            <a:picLocks noChangeAspect="1"/>
          </p:cNvPicPr>
          <p:nvPr userDrawn="1"/>
        </p:nvPicPr>
        <p:blipFill>
          <a:blip r:embed="rId3"/>
          <a:stretch>
            <a:fillRect/>
          </a:stretch>
        </p:blipFill>
        <p:spPr>
          <a:xfrm>
            <a:off x="8144391" y="5509511"/>
            <a:ext cx="2540318" cy="64008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F11FC72D-8A7B-8F41-B482-241827364A17}"/>
              </a:ext>
            </a:extLst>
          </p:cNvPr>
          <p:cNvPicPr>
            <a:picLocks noChangeAspect="1"/>
          </p:cNvPicPr>
          <p:nvPr userDrawn="1"/>
        </p:nvPicPr>
        <p:blipFill>
          <a:blip r:embed="rId4"/>
          <a:stretch>
            <a:fillRect/>
          </a:stretch>
        </p:blipFill>
        <p:spPr>
          <a:xfrm>
            <a:off x="1634450" y="5311330"/>
            <a:ext cx="1235750" cy="1016504"/>
          </a:xfrm>
          <a:prstGeom prst="rect">
            <a:avLst/>
          </a:prstGeom>
        </p:spPr>
      </p:pic>
      <p:pic>
        <p:nvPicPr>
          <p:cNvPr id="10" name="Picture 9" descr="A black and white logo&#10;&#10;Description automatically generated with low confidence">
            <a:extLst>
              <a:ext uri="{FF2B5EF4-FFF2-40B4-BE49-F238E27FC236}">
                <a16:creationId xmlns:a16="http://schemas.microsoft.com/office/drawing/2014/main" id="{CE8649A8-D109-BC4B-B773-A4432D7F545B}"/>
              </a:ext>
            </a:extLst>
          </p:cNvPr>
          <p:cNvPicPr>
            <a:picLocks noChangeAspect="1"/>
          </p:cNvPicPr>
          <p:nvPr userDrawn="1"/>
        </p:nvPicPr>
        <p:blipFill>
          <a:blip r:embed="rId5"/>
          <a:stretch>
            <a:fillRect/>
          </a:stretch>
        </p:blipFill>
        <p:spPr>
          <a:xfrm>
            <a:off x="3147516" y="5489574"/>
            <a:ext cx="3407769" cy="660017"/>
          </a:xfrm>
          <a:prstGeom prst="rect">
            <a:avLst/>
          </a:prstGeom>
        </p:spPr>
      </p:pic>
    </p:spTree>
    <p:extLst>
      <p:ext uri="{BB962C8B-B14F-4D97-AF65-F5344CB8AC3E}">
        <p14:creationId xmlns:p14="http://schemas.microsoft.com/office/powerpoint/2010/main" val="423933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03769A2-AA7D-F740-9DC1-8E4181D2ED0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062593-2277-704E-B558-BB8D63878492}"/>
              </a:ext>
            </a:extLst>
          </p:cNvPr>
          <p:cNvSpPr>
            <a:spLocks noGrp="1"/>
          </p:cNvSpPr>
          <p:nvPr>
            <p:ph type="ctrTitle"/>
          </p:nvPr>
        </p:nvSpPr>
        <p:spPr>
          <a:xfrm>
            <a:off x="1365250" y="3069210"/>
            <a:ext cx="9461500" cy="1369816"/>
          </a:xfrm>
        </p:spPr>
        <p:txBody>
          <a:bodyPr anchor="t">
            <a:normAutofit/>
          </a:bodyPr>
          <a:lstStyle>
            <a:lvl1pPr algn="ctr">
              <a:defRPr sz="4400">
                <a:solidFill>
                  <a:schemeClr val="bg1"/>
                </a:solidFill>
              </a:defRPr>
            </a:lvl1pPr>
          </a:lstStyle>
          <a:p>
            <a:r>
              <a:rPr lang="en-US"/>
              <a:t>Click to edit Master title style</a:t>
            </a:r>
          </a:p>
        </p:txBody>
      </p:sp>
      <p:pic>
        <p:nvPicPr>
          <p:cNvPr id="8" name="Picture 7" descr="Icon&#10;&#10;Description automatically generated">
            <a:extLst>
              <a:ext uri="{FF2B5EF4-FFF2-40B4-BE49-F238E27FC236}">
                <a16:creationId xmlns:a16="http://schemas.microsoft.com/office/drawing/2014/main" id="{13E06F53-70E4-9149-9A0D-45BD406D07A0}"/>
              </a:ext>
            </a:extLst>
          </p:cNvPr>
          <p:cNvPicPr>
            <a:picLocks noChangeAspect="1"/>
          </p:cNvPicPr>
          <p:nvPr userDrawn="1"/>
        </p:nvPicPr>
        <p:blipFill>
          <a:blip r:embed="rId3"/>
          <a:stretch>
            <a:fillRect/>
          </a:stretch>
        </p:blipFill>
        <p:spPr>
          <a:xfrm>
            <a:off x="1029372" y="5448210"/>
            <a:ext cx="3801527" cy="957865"/>
          </a:xfrm>
          <a:prstGeom prst="rect">
            <a:avLst/>
          </a:prstGeom>
        </p:spPr>
      </p:pic>
      <p:cxnSp>
        <p:nvCxnSpPr>
          <p:cNvPr id="5" name="Straight Connector 4">
            <a:extLst>
              <a:ext uri="{FF2B5EF4-FFF2-40B4-BE49-F238E27FC236}">
                <a16:creationId xmlns:a16="http://schemas.microsoft.com/office/drawing/2014/main" id="{7EDBA14A-D096-7A41-8CD4-1F5373104427}"/>
              </a:ext>
            </a:extLst>
          </p:cNvPr>
          <p:cNvCxnSpPr>
            <a:cxnSpLocks/>
          </p:cNvCxnSpPr>
          <p:nvPr userDrawn="1"/>
        </p:nvCxnSpPr>
        <p:spPr>
          <a:xfrm>
            <a:off x="1067136" y="2899903"/>
            <a:ext cx="100577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hape&#10;&#10;Description automatically generated with medium confidence">
            <a:extLst>
              <a:ext uri="{FF2B5EF4-FFF2-40B4-BE49-F238E27FC236}">
                <a16:creationId xmlns:a16="http://schemas.microsoft.com/office/drawing/2014/main" id="{EBED3729-0F6E-1E4C-A29B-458568CA0F08}"/>
              </a:ext>
            </a:extLst>
          </p:cNvPr>
          <p:cNvPicPr>
            <a:picLocks noChangeAspect="1"/>
          </p:cNvPicPr>
          <p:nvPr userDrawn="1"/>
        </p:nvPicPr>
        <p:blipFill>
          <a:blip r:embed="rId4"/>
          <a:stretch>
            <a:fillRect/>
          </a:stretch>
        </p:blipFill>
        <p:spPr>
          <a:xfrm>
            <a:off x="2527300" y="815775"/>
            <a:ext cx="1920220" cy="1579536"/>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E7C9DF6C-0F47-154F-B4B7-515354844702}"/>
              </a:ext>
            </a:extLst>
          </p:cNvPr>
          <p:cNvPicPr>
            <a:picLocks noChangeAspect="1"/>
          </p:cNvPicPr>
          <p:nvPr userDrawn="1"/>
        </p:nvPicPr>
        <p:blipFill>
          <a:blip r:embed="rId5"/>
          <a:stretch>
            <a:fillRect/>
          </a:stretch>
        </p:blipFill>
        <p:spPr>
          <a:xfrm>
            <a:off x="4929366" y="1200410"/>
            <a:ext cx="5295299" cy="1025594"/>
          </a:xfrm>
          <a:prstGeom prst="rect">
            <a:avLst/>
          </a:prstGeom>
        </p:spPr>
      </p:pic>
    </p:spTree>
    <p:extLst>
      <p:ext uri="{BB962C8B-B14F-4D97-AF65-F5344CB8AC3E}">
        <p14:creationId xmlns:p14="http://schemas.microsoft.com/office/powerpoint/2010/main" val="330851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2593-2277-704E-B558-BB8D63878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ADB7E5-2EE5-8341-B81A-D013EE383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768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FDA9-CF52-BC49-9C5F-D8375BFC7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F6871-A684-6F43-BE6D-07CFECFB1B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9137C-6618-0449-AACB-721F419F73C9}"/>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272499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D67AAD-DCF7-9946-A104-CE2C2C664A65}"/>
              </a:ext>
            </a:extLst>
          </p:cNvPr>
          <p:cNvSpPr>
            <a:spLocks noGrp="1"/>
          </p:cNvSpPr>
          <p:nvPr>
            <p:ph type="title"/>
          </p:nvPr>
        </p:nvSpPr>
        <p:spPr>
          <a:xfrm>
            <a:off x="838200" y="755269"/>
            <a:ext cx="10515600" cy="1325563"/>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1EE872D2-6223-BE4B-A272-A000F48CA8FD}"/>
              </a:ext>
            </a:extLst>
          </p:cNvPr>
          <p:cNvSpPr>
            <a:spLocks noGrp="1"/>
          </p:cNvSpPr>
          <p:nvPr>
            <p:ph idx="1"/>
          </p:nvPr>
        </p:nvSpPr>
        <p:spPr>
          <a:xfrm>
            <a:off x="838200" y="2215769"/>
            <a:ext cx="10515600" cy="39238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761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02EA-9AEE-344A-A15F-ED02F06DC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775C2-302C-0D45-B615-A0830B0E3819}"/>
              </a:ext>
            </a:extLst>
          </p:cNvPr>
          <p:cNvSpPr>
            <a:spLocks noGrp="1"/>
          </p:cNvSpPr>
          <p:nvPr>
            <p:ph sz="half" idx="1"/>
          </p:nvPr>
        </p:nvSpPr>
        <p:spPr>
          <a:xfrm>
            <a:off x="838200" y="1825625"/>
            <a:ext cx="5181600" cy="37011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4662A0-B65D-9A4E-B305-67EAC5175505}"/>
              </a:ext>
            </a:extLst>
          </p:cNvPr>
          <p:cNvSpPr>
            <a:spLocks noGrp="1"/>
          </p:cNvSpPr>
          <p:nvPr>
            <p:ph sz="half" idx="2"/>
          </p:nvPr>
        </p:nvSpPr>
        <p:spPr>
          <a:xfrm>
            <a:off x="6172200" y="1825625"/>
            <a:ext cx="5181600" cy="37011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7DBAD32-3341-3B43-ACC6-8457273F5001}"/>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30452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2E73-8F27-1B4D-A04D-B49CADD6BC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A47B7A-54D3-AE4A-B2E4-E0A1E1A4F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5716BA-26EF-8D48-87E1-C844F59B4BAB}"/>
              </a:ext>
            </a:extLst>
          </p:cNvPr>
          <p:cNvSpPr>
            <a:spLocks noGrp="1"/>
          </p:cNvSpPr>
          <p:nvPr>
            <p:ph sz="half" idx="2"/>
          </p:nvPr>
        </p:nvSpPr>
        <p:spPr>
          <a:xfrm>
            <a:off x="839788" y="2505075"/>
            <a:ext cx="5157787" cy="2957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5A0F46-122E-4D4A-AE24-20BEB58C6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0C21FC-3294-104B-94EB-FA1B1DAC894C}"/>
              </a:ext>
            </a:extLst>
          </p:cNvPr>
          <p:cNvSpPr>
            <a:spLocks noGrp="1"/>
          </p:cNvSpPr>
          <p:nvPr>
            <p:ph sz="quarter" idx="4"/>
          </p:nvPr>
        </p:nvSpPr>
        <p:spPr>
          <a:xfrm>
            <a:off x="6172200" y="2505075"/>
            <a:ext cx="5183188" cy="2957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E7B9915-709D-4E43-AF73-1D799B22211C}"/>
              </a:ext>
            </a:extLst>
          </p:cNvPr>
          <p:cNvSpPr>
            <a:spLocks noGrp="1"/>
          </p:cNvSpPr>
          <p:nvPr>
            <p:ph type="sldNum" sz="quarter" idx="10"/>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20622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B3F3-36AE-634A-8925-2F4B3BEF039E}"/>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F326C3B8-AE0B-AA41-8807-36B188A88328}"/>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spTree>
    <p:extLst>
      <p:ext uri="{BB962C8B-B14F-4D97-AF65-F5344CB8AC3E}">
        <p14:creationId xmlns:p14="http://schemas.microsoft.com/office/powerpoint/2010/main" val="357399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48636F-07AA-B84E-B66F-6DA6F669DFDA}"/>
              </a:ext>
            </a:extLst>
          </p:cNvPr>
          <p:cNvSpPr/>
          <p:nvPr userDrawn="1"/>
        </p:nvSpPr>
        <p:spPr>
          <a:xfrm>
            <a:off x="0" y="5764192"/>
            <a:ext cx="12192000" cy="1093808"/>
          </a:xfrm>
          <a:prstGeom prst="rect">
            <a:avLst/>
          </a:prstGeom>
          <a:gradFill flip="none" rotWithShape="1">
            <a:gsLst>
              <a:gs pos="40000">
                <a:srgbClr val="4AC5EC"/>
              </a:gs>
              <a:gs pos="0">
                <a:srgbClr val="3FBFC6"/>
              </a:gs>
              <a:gs pos="100000">
                <a:srgbClr val="00294F"/>
              </a:gs>
              <a:gs pos="79000">
                <a:srgbClr val="0983C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4D234C2-C88E-8647-8715-1D7DBB1F3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481203-FEE2-F64C-87A1-75B88D8A6C15}"/>
              </a:ext>
            </a:extLst>
          </p:cNvPr>
          <p:cNvSpPr>
            <a:spLocks noGrp="1"/>
          </p:cNvSpPr>
          <p:nvPr>
            <p:ph type="body" idx="1"/>
          </p:nvPr>
        </p:nvSpPr>
        <p:spPr>
          <a:xfrm>
            <a:off x="838200" y="1825625"/>
            <a:ext cx="10515600" cy="39238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016C48B-D47C-5C45-8AF7-1531A64328D8}"/>
              </a:ext>
            </a:extLst>
          </p:cNvPr>
          <p:cNvSpPr>
            <a:spLocks noGrp="1"/>
          </p:cNvSpPr>
          <p:nvPr>
            <p:ph type="sldNum" sz="quarter" idx="4"/>
          </p:nvPr>
        </p:nvSpPr>
        <p:spPr>
          <a:xfrm>
            <a:off x="5676899" y="6473621"/>
            <a:ext cx="838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74B1C585-FBEB-B94D-84D6-31F5CB8E650D}" type="slidenum">
              <a:rPr lang="en-US" smtClean="0"/>
              <a:pPr/>
              <a:t>‹#›</a:t>
            </a:fld>
            <a:endParaRPr lang="en-US"/>
          </a:p>
        </p:txBody>
      </p:sp>
      <p:pic>
        <p:nvPicPr>
          <p:cNvPr id="9" name="Picture 8" descr="Shape&#10;&#10;Description automatically generated with medium confidence">
            <a:extLst>
              <a:ext uri="{FF2B5EF4-FFF2-40B4-BE49-F238E27FC236}">
                <a16:creationId xmlns:a16="http://schemas.microsoft.com/office/drawing/2014/main" id="{CE6B8E49-7BEA-C64B-8A3F-1EA943C8E065}"/>
              </a:ext>
            </a:extLst>
          </p:cNvPr>
          <p:cNvPicPr>
            <a:picLocks noChangeAspect="1"/>
          </p:cNvPicPr>
          <p:nvPr userDrawn="1"/>
        </p:nvPicPr>
        <p:blipFill>
          <a:blip r:embed="rId13"/>
          <a:stretch>
            <a:fillRect/>
          </a:stretch>
        </p:blipFill>
        <p:spPr>
          <a:xfrm>
            <a:off x="838200" y="5894622"/>
            <a:ext cx="938267" cy="771800"/>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62A38D9A-D3C0-EC44-9058-7B18DC318267}"/>
              </a:ext>
            </a:extLst>
          </p:cNvPr>
          <p:cNvPicPr>
            <a:picLocks noChangeAspect="1"/>
          </p:cNvPicPr>
          <p:nvPr userDrawn="1"/>
        </p:nvPicPr>
        <p:blipFill>
          <a:blip r:embed="rId14"/>
          <a:stretch>
            <a:fillRect/>
          </a:stretch>
        </p:blipFill>
        <p:spPr>
          <a:xfrm>
            <a:off x="2007110" y="6035036"/>
            <a:ext cx="2724913" cy="527761"/>
          </a:xfrm>
          <a:prstGeom prst="rect">
            <a:avLst/>
          </a:prstGeom>
        </p:spPr>
      </p:pic>
      <p:pic>
        <p:nvPicPr>
          <p:cNvPr id="12" name="Picture 11" descr="Icon&#10;&#10;Description automatically generated">
            <a:extLst>
              <a:ext uri="{FF2B5EF4-FFF2-40B4-BE49-F238E27FC236}">
                <a16:creationId xmlns:a16="http://schemas.microsoft.com/office/drawing/2014/main" id="{920F4DA6-01B7-2E47-951B-3189E73995DB}"/>
              </a:ext>
            </a:extLst>
          </p:cNvPr>
          <p:cNvPicPr>
            <a:picLocks noChangeAspect="1"/>
          </p:cNvPicPr>
          <p:nvPr userDrawn="1"/>
        </p:nvPicPr>
        <p:blipFill>
          <a:blip r:embed="rId15"/>
          <a:stretch>
            <a:fillRect/>
          </a:stretch>
        </p:blipFill>
        <p:spPr>
          <a:xfrm>
            <a:off x="8584253" y="5978876"/>
            <a:ext cx="2540318" cy="640080"/>
          </a:xfrm>
          <a:prstGeom prst="rect">
            <a:avLst/>
          </a:prstGeom>
        </p:spPr>
      </p:pic>
    </p:spTree>
    <p:extLst>
      <p:ext uri="{BB962C8B-B14F-4D97-AF65-F5344CB8AC3E}">
        <p14:creationId xmlns:p14="http://schemas.microsoft.com/office/powerpoint/2010/main" val="3850145438"/>
      </p:ext>
    </p:extLst>
  </p:cSld>
  <p:clrMap bg1="lt1" tx1="dk1" bg2="lt2" tx2="dk2" accent1="accent1" accent2="accent2" accent3="accent3" accent4="accent4" accent5="accent5" accent6="accent6" hlink="hlink" folHlink="folHlink"/>
  <p:sldLayoutIdLst>
    <p:sldLayoutId id="2147483715" r:id="rId1"/>
    <p:sldLayoutId id="2147483699" r:id="rId2"/>
    <p:sldLayoutId id="2147483714" r:id="rId3"/>
    <p:sldLayoutId id="2147483713" r:id="rId4"/>
    <p:sldLayoutId id="2147483700" r:id="rId5"/>
    <p:sldLayoutId id="2147483701" r:id="rId6"/>
    <p:sldLayoutId id="2147483702" r:id="rId7"/>
    <p:sldLayoutId id="2147483703" r:id="rId8"/>
    <p:sldLayoutId id="2147483704"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www.ccc.edu/departments/Pages/ACCESS%20Center.aspx"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ailto:slevandoski@ccc.edu" TargetMode="External"/><Relationship Id="rId3" Type="http://schemas.openxmlformats.org/officeDocument/2006/relationships/hyperlink" Target="mailto:nradford@ccc.edu" TargetMode="External"/><Relationship Id="rId7" Type="http://schemas.openxmlformats.org/officeDocument/2006/relationships/hyperlink" Target="mailto:ldaley@ccc.edu" TargetMode="External"/><Relationship Id="rId2" Type="http://schemas.openxmlformats.org/officeDocument/2006/relationships/hyperlink" Target="mailto:ssantana24@ccc.edu" TargetMode="External"/><Relationship Id="rId1" Type="http://schemas.openxmlformats.org/officeDocument/2006/relationships/slideLayout" Target="../slideLayouts/slideLayout7.xml"/><Relationship Id="rId6" Type="http://schemas.openxmlformats.org/officeDocument/2006/relationships/hyperlink" Target="mailto:phenerson10@ccc.edu" TargetMode="External"/><Relationship Id="rId5" Type="http://schemas.openxmlformats.org/officeDocument/2006/relationships/hyperlink" Target="mailto:nbrown163@ccc.edu" TargetMode="External"/><Relationship Id="rId4" Type="http://schemas.openxmlformats.org/officeDocument/2006/relationships/hyperlink" Target="mailto:tcox11@ccc.edu" TargetMode="External"/><Relationship Id="rId9" Type="http://schemas.openxmlformats.org/officeDocument/2006/relationships/hyperlink" Target="mailto:cohelpdesk@ccc.edu"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slevandoski@ccc.edu" TargetMode="External"/><Relationship Id="rId3" Type="http://schemas.openxmlformats.org/officeDocument/2006/relationships/hyperlink" Target="mailto:nradford@ccc.edu" TargetMode="External"/><Relationship Id="rId7" Type="http://schemas.openxmlformats.org/officeDocument/2006/relationships/hyperlink" Target="mailto:ldaley@ccc.edu" TargetMode="External"/><Relationship Id="rId2" Type="http://schemas.openxmlformats.org/officeDocument/2006/relationships/hyperlink" Target="mailto:ssantana24@ccc.edu" TargetMode="External"/><Relationship Id="rId1" Type="http://schemas.openxmlformats.org/officeDocument/2006/relationships/slideLayout" Target="../slideLayouts/slideLayout7.xml"/><Relationship Id="rId6" Type="http://schemas.openxmlformats.org/officeDocument/2006/relationships/hyperlink" Target="mailto:phenerson10@ccc.edu" TargetMode="External"/><Relationship Id="rId5" Type="http://schemas.openxmlformats.org/officeDocument/2006/relationships/hyperlink" Target="mailto:nbrown163@ccc.edu" TargetMode="External"/><Relationship Id="rId4" Type="http://schemas.openxmlformats.org/officeDocument/2006/relationships/hyperlink" Target="mailto:tcox11@ccc.edu" TargetMode="External"/><Relationship Id="rId9" Type="http://schemas.openxmlformats.org/officeDocument/2006/relationships/hyperlink" Target="mailto:cohelpdesk@cc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ccc.edu/"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783C-8439-A841-925E-F1E528D1531A}"/>
              </a:ext>
            </a:extLst>
          </p:cNvPr>
          <p:cNvSpPr>
            <a:spLocks noGrp="1"/>
          </p:cNvSpPr>
          <p:nvPr>
            <p:ph type="ctrTitle"/>
          </p:nvPr>
        </p:nvSpPr>
        <p:spPr/>
        <p:txBody>
          <a:bodyPr/>
          <a:lstStyle/>
          <a:p>
            <a:r>
              <a:rPr lang="en-US" b="1"/>
              <a:t>ACCESS Centers</a:t>
            </a:r>
          </a:p>
        </p:txBody>
      </p:sp>
      <p:sp>
        <p:nvSpPr>
          <p:cNvPr id="3" name="Subtitle 2">
            <a:extLst>
              <a:ext uri="{FF2B5EF4-FFF2-40B4-BE49-F238E27FC236}">
                <a16:creationId xmlns:a16="http://schemas.microsoft.com/office/drawing/2014/main" id="{B5A97D8D-F697-E34B-A8A6-DDE6E0AAFCD1}"/>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Submitting Documentation, Intake Form, Requesting Accommodations</a:t>
            </a:r>
          </a:p>
        </p:txBody>
      </p:sp>
    </p:spTree>
    <p:extLst>
      <p:ext uri="{BB962C8B-B14F-4D97-AF65-F5344CB8AC3E}">
        <p14:creationId xmlns:p14="http://schemas.microsoft.com/office/powerpoint/2010/main" val="171019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4732-45E7-4479-A3F1-8D11900AC937}"/>
              </a:ext>
            </a:extLst>
          </p:cNvPr>
          <p:cNvSpPr>
            <a:spLocks noGrp="1"/>
          </p:cNvSpPr>
          <p:nvPr>
            <p:ph type="title"/>
          </p:nvPr>
        </p:nvSpPr>
        <p:spPr>
          <a:xfrm>
            <a:off x="392113" y="-275518"/>
            <a:ext cx="3932237" cy="1600200"/>
          </a:xfrm>
        </p:spPr>
        <p:txBody>
          <a:bodyPr/>
          <a:lstStyle/>
          <a:p>
            <a:r>
              <a:rPr lang="en-US" dirty="0"/>
              <a:t>Step 2: Intake Form</a:t>
            </a:r>
          </a:p>
        </p:txBody>
      </p:sp>
      <p:sp>
        <p:nvSpPr>
          <p:cNvPr id="4" name="Text Placeholder 3">
            <a:extLst>
              <a:ext uri="{FF2B5EF4-FFF2-40B4-BE49-F238E27FC236}">
                <a16:creationId xmlns:a16="http://schemas.microsoft.com/office/drawing/2014/main" id="{C3C97BD7-0308-441D-8AFB-77D657D8A23E}"/>
              </a:ext>
            </a:extLst>
          </p:cNvPr>
          <p:cNvSpPr>
            <a:spLocks noGrp="1"/>
          </p:cNvSpPr>
          <p:nvPr>
            <p:ph type="body" sz="half" idx="2"/>
          </p:nvPr>
        </p:nvSpPr>
        <p:spPr>
          <a:xfrm>
            <a:off x="392113" y="1331386"/>
            <a:ext cx="4204907" cy="3714509"/>
          </a:xfrm>
        </p:spPr>
        <p:txBody>
          <a:bodyPr>
            <a:noAutofit/>
          </a:bodyPr>
          <a:lstStyle/>
          <a:p>
            <a:pPr marL="285750" indent="-285750">
              <a:buFont typeface="Arial" panose="020B0604020202020204" pitchFamily="34" charset="0"/>
              <a:buChar char="•"/>
            </a:pPr>
            <a:r>
              <a:rPr lang="en-US" sz="1800" dirty="0"/>
              <a:t>Complete the Intake Form as thoroughly as you can.</a:t>
            </a:r>
          </a:p>
          <a:p>
            <a:pPr marL="285750" indent="-285750">
              <a:buFont typeface="Arial" panose="020B0604020202020204" pitchFamily="34" charset="0"/>
              <a:buChar char="•"/>
            </a:pPr>
            <a:r>
              <a:rPr lang="en-US" sz="1800" dirty="0"/>
              <a:t>The information you share helps Directors work with you to determine reasonable accommodations.</a:t>
            </a:r>
          </a:p>
          <a:p>
            <a:pPr marL="285750" indent="-285750">
              <a:buFont typeface="Arial" panose="020B0604020202020204" pitchFamily="34" charset="0"/>
              <a:buChar char="•"/>
            </a:pPr>
            <a:r>
              <a:rPr lang="en-US" sz="1800" dirty="0"/>
              <a:t>There is a mix of multiple choice and short response questions. Answer every question.</a:t>
            </a:r>
          </a:p>
          <a:p>
            <a:pPr marL="285750" indent="-285750">
              <a:buFont typeface="Arial" panose="020B0604020202020204" pitchFamily="34" charset="0"/>
              <a:buChar char="•"/>
            </a:pPr>
            <a:r>
              <a:rPr lang="en-US" sz="1800" dirty="0"/>
              <a:t>When you are done, click “submit” in the top right corner.</a:t>
            </a:r>
          </a:p>
          <a:p>
            <a:pPr marL="285750" indent="-285750">
              <a:buFont typeface="Arial" panose="020B0604020202020204" pitchFamily="34" charset="0"/>
              <a:buChar char="•"/>
            </a:pPr>
            <a:r>
              <a:rPr lang="en-US" sz="1800" dirty="0"/>
              <a:t>The Director of your home campus will contact you to schedule an intake interview after you submit your answers.</a:t>
            </a:r>
          </a:p>
        </p:txBody>
      </p:sp>
      <p:pic>
        <p:nvPicPr>
          <p:cNvPr id="9" name="Picture 9" descr="A screenshot of the AC Student Intake Form. The form is a fillable webform that shows a section of the questions asked. In the upper right hand corner are two buttons: close and submit (circled in red). Questions 1 through 4 are fully viewed with question 5 partially viewable. Q1. graduation status. Q2. name of disability. Q3 Documentation type. Q4. Request for building exit assistance during an emergency.  Q5. Side effects from any medication taken.">
            <a:extLst>
              <a:ext uri="{FF2B5EF4-FFF2-40B4-BE49-F238E27FC236}">
                <a16:creationId xmlns:a16="http://schemas.microsoft.com/office/drawing/2014/main" id="{D48809E8-DE55-42E2-9903-89E6CB0B1312}"/>
              </a:ext>
            </a:extLst>
          </p:cNvPr>
          <p:cNvPicPr>
            <a:picLocks noGrp="1" noChangeAspect="1"/>
          </p:cNvPicPr>
          <p:nvPr>
            <p:ph type="pic" idx="1"/>
          </p:nvPr>
        </p:nvPicPr>
        <p:blipFill rotWithShape="1">
          <a:blip r:embed="rId2"/>
          <a:srcRect t="134" b="134"/>
          <a:stretch/>
        </p:blipFill>
        <p:spPr>
          <a:xfrm>
            <a:off x="5183188" y="409358"/>
            <a:ext cx="6921062" cy="5327564"/>
          </a:xfrm>
        </p:spPr>
      </p:pic>
    </p:spTree>
    <p:extLst>
      <p:ext uri="{BB962C8B-B14F-4D97-AF65-F5344CB8AC3E}">
        <p14:creationId xmlns:p14="http://schemas.microsoft.com/office/powerpoint/2010/main" val="11055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2816-AE7D-4399-8949-0C265ADDD445}"/>
              </a:ext>
            </a:extLst>
          </p:cNvPr>
          <p:cNvSpPr>
            <a:spLocks noGrp="1"/>
          </p:cNvSpPr>
          <p:nvPr>
            <p:ph type="title"/>
          </p:nvPr>
        </p:nvSpPr>
        <p:spPr/>
        <p:txBody>
          <a:bodyPr/>
          <a:lstStyle/>
          <a:p>
            <a:r>
              <a:rPr lang="en-US"/>
              <a:t>Intake Interview</a:t>
            </a:r>
          </a:p>
        </p:txBody>
      </p:sp>
      <p:sp>
        <p:nvSpPr>
          <p:cNvPr id="3" name="Content Placeholder 2">
            <a:extLst>
              <a:ext uri="{FF2B5EF4-FFF2-40B4-BE49-F238E27FC236}">
                <a16:creationId xmlns:a16="http://schemas.microsoft.com/office/drawing/2014/main" id="{ECAA6896-0CE7-464D-BFEC-E9D783DB147D}"/>
              </a:ext>
            </a:extLst>
          </p:cNvPr>
          <p:cNvSpPr>
            <a:spLocks noGrp="1"/>
          </p:cNvSpPr>
          <p:nvPr>
            <p:ph idx="1"/>
          </p:nvPr>
        </p:nvSpPr>
        <p:spPr/>
        <p:txBody>
          <a:bodyPr/>
          <a:lstStyle/>
          <a:p>
            <a:r>
              <a:rPr lang="en-US"/>
              <a:t>During your intake, the Director will use your submitted documentation and your Intake Form answers to work with you on establishing your accommodations. </a:t>
            </a:r>
          </a:p>
          <a:p>
            <a:r>
              <a:rPr lang="en-US"/>
              <a:t>This is an interactive process, and your input is valuable. </a:t>
            </a:r>
          </a:p>
          <a:p>
            <a:r>
              <a:rPr lang="en-US"/>
              <a:t>Come ready to discuss your educational experiences and how your disability has affected your learning outcomes.</a:t>
            </a:r>
          </a:p>
        </p:txBody>
      </p:sp>
    </p:spTree>
    <p:extLst>
      <p:ext uri="{BB962C8B-B14F-4D97-AF65-F5344CB8AC3E}">
        <p14:creationId xmlns:p14="http://schemas.microsoft.com/office/powerpoint/2010/main" val="129141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5ADE-9F59-4BAF-A320-E16C1196CD66}"/>
              </a:ext>
            </a:extLst>
          </p:cNvPr>
          <p:cNvSpPr>
            <a:spLocks noGrp="1"/>
          </p:cNvSpPr>
          <p:nvPr>
            <p:ph type="title"/>
          </p:nvPr>
        </p:nvSpPr>
        <p:spPr>
          <a:xfrm>
            <a:off x="211138" y="438150"/>
            <a:ext cx="3932237" cy="1600200"/>
          </a:xfrm>
        </p:spPr>
        <p:txBody>
          <a:bodyPr>
            <a:normAutofit fontScale="90000"/>
          </a:bodyPr>
          <a:lstStyle/>
          <a:p>
            <a:r>
              <a:rPr lang="en-US" dirty="0"/>
              <a:t>ACCESS Center Dashboard</a:t>
            </a:r>
            <a:br>
              <a:rPr lang="en-US" dirty="0"/>
            </a:br>
            <a:r>
              <a:rPr lang="en-US" dirty="0"/>
              <a:t>Step 3: Request Class Accommodations</a:t>
            </a:r>
          </a:p>
        </p:txBody>
      </p:sp>
      <p:sp>
        <p:nvSpPr>
          <p:cNvPr id="4" name="Text Placeholder 3">
            <a:extLst>
              <a:ext uri="{FF2B5EF4-FFF2-40B4-BE49-F238E27FC236}">
                <a16:creationId xmlns:a16="http://schemas.microsoft.com/office/drawing/2014/main" id="{095185E1-CC57-485A-87C2-B8CBF64B0B86}"/>
              </a:ext>
            </a:extLst>
          </p:cNvPr>
          <p:cNvSpPr>
            <a:spLocks noGrp="1"/>
          </p:cNvSpPr>
          <p:nvPr>
            <p:ph type="body" sz="half" idx="2"/>
          </p:nvPr>
        </p:nvSpPr>
        <p:spPr>
          <a:xfrm>
            <a:off x="211138" y="2038350"/>
            <a:ext cx="3932237" cy="3714509"/>
          </a:xfrm>
        </p:spPr>
        <p:txBody>
          <a:bodyPr/>
          <a:lstStyle/>
          <a:p>
            <a:pPr marL="285750" indent="-285750">
              <a:buFont typeface="Arial" panose="020B0604020202020204" pitchFamily="34" charset="0"/>
              <a:buChar char="•"/>
            </a:pPr>
            <a:r>
              <a:rPr lang="en-US" sz="1800"/>
              <a:t>After you have completed your intake interview and registered for classes, you will be able to request class accommodations.</a:t>
            </a:r>
          </a:p>
          <a:p>
            <a:pPr marL="285750" indent="-285750">
              <a:buFont typeface="Arial" panose="020B0604020202020204" pitchFamily="34" charset="0"/>
              <a:buChar char="•"/>
            </a:pPr>
            <a:r>
              <a:rPr lang="en-US" sz="1800"/>
              <a:t>Click on the button “Click here to Request Class Accommodations” and proceed to the next slide.</a:t>
            </a:r>
          </a:p>
          <a:p>
            <a:pPr marL="285750" indent="-285750">
              <a:buFont typeface="Arial" panose="020B0604020202020204" pitchFamily="34" charset="0"/>
              <a:buChar char="•"/>
            </a:pPr>
            <a:endParaRPr lang="en-US"/>
          </a:p>
        </p:txBody>
      </p:sp>
      <p:pic>
        <p:nvPicPr>
          <p:cNvPr id="3" name="Picture 5" descr="A screenshot of the ACCESS Center Dashboard with a list of steps to complete the process. Option 1 is for New students that have never had AC services: step 1-upload  docu-mentation there is a blue task link that says &quot;Click here to Upload Documentation&quot;, step 2- Fill an intake form, there is a blue task link that says &quot;Click here to Fill a new Intake Form&quot;. Option 2 is for returning students to the AC (also Step 3 for New AC students): Request Class Accommodations, there is a blue task link that says &quot;Click here to Request Class Accommodations&quot; circled in red.">
            <a:extLst>
              <a:ext uri="{FF2B5EF4-FFF2-40B4-BE49-F238E27FC236}">
                <a16:creationId xmlns:a16="http://schemas.microsoft.com/office/drawing/2014/main" id="{D4386C9D-8929-45B4-8ECA-EC193A1B3D6B}"/>
              </a:ext>
            </a:extLst>
          </p:cNvPr>
          <p:cNvPicPr>
            <a:picLocks noChangeAspect="1"/>
          </p:cNvPicPr>
          <p:nvPr/>
        </p:nvPicPr>
        <p:blipFill>
          <a:blip r:embed="rId2"/>
          <a:stretch>
            <a:fillRect/>
          </a:stretch>
        </p:blipFill>
        <p:spPr>
          <a:xfrm>
            <a:off x="4540469" y="313344"/>
            <a:ext cx="7341475" cy="5364208"/>
          </a:xfrm>
          <a:prstGeom prst="rect">
            <a:avLst/>
          </a:prstGeom>
        </p:spPr>
      </p:pic>
    </p:spTree>
    <p:extLst>
      <p:ext uri="{BB962C8B-B14F-4D97-AF65-F5344CB8AC3E}">
        <p14:creationId xmlns:p14="http://schemas.microsoft.com/office/powerpoint/2010/main" val="157682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B887-0226-4047-9CD0-3DD8752DB8E6}"/>
              </a:ext>
            </a:extLst>
          </p:cNvPr>
          <p:cNvSpPr>
            <a:spLocks noGrp="1"/>
          </p:cNvSpPr>
          <p:nvPr>
            <p:ph type="title"/>
          </p:nvPr>
        </p:nvSpPr>
        <p:spPr>
          <a:xfrm>
            <a:off x="354013" y="200025"/>
            <a:ext cx="3932237" cy="1600200"/>
          </a:xfrm>
        </p:spPr>
        <p:txBody>
          <a:bodyPr/>
          <a:lstStyle/>
          <a:p>
            <a:r>
              <a:rPr lang="en-US"/>
              <a:t>Step 3: Requesting Accommodations</a:t>
            </a:r>
          </a:p>
        </p:txBody>
      </p:sp>
      <p:pic>
        <p:nvPicPr>
          <p:cNvPr id="6" name="Picture Placeholder 5" descr="Screenshot of the Class Accommodation Request window. &#10;The upper left hand corner has the employee id blurred out. Under the text beneath that, and presented horizontally, there is a drop down box to select or change the semester, a blue task link button to &quot;submit changes&quot;, and a hyperlink to view your accommodations for the Fall 2021 semester circled in red. Underneath is a table with four columns:  campus, the class number and name, instructor's name and last column to the right is Request Accommodation circled red. There are  toggles underneath that currently say &quot;no&quot; but can be toggled to &quot;yes.&quot;  Example course information is already populated. The example shows four classes at two campuses and allows for individual classes to have accommodations requested for.">
            <a:extLst>
              <a:ext uri="{FF2B5EF4-FFF2-40B4-BE49-F238E27FC236}">
                <a16:creationId xmlns:a16="http://schemas.microsoft.com/office/drawing/2014/main" id="{8BD71AF1-32A6-4C5E-BCA3-5EDA431CE464}"/>
              </a:ext>
            </a:extLst>
          </p:cNvPr>
          <p:cNvPicPr>
            <a:picLocks noGrp="1" noChangeAspect="1"/>
          </p:cNvPicPr>
          <p:nvPr>
            <p:ph type="pic" idx="1"/>
          </p:nvPr>
        </p:nvPicPr>
        <p:blipFill>
          <a:blip r:embed="rId2"/>
          <a:srcRect t="1500" b="1500"/>
          <a:stretch>
            <a:fillRect/>
          </a:stretch>
        </p:blipFill>
        <p:spPr>
          <a:xfrm>
            <a:off x="4640262" y="0"/>
            <a:ext cx="7551737" cy="5811047"/>
          </a:xfrm>
        </p:spPr>
      </p:pic>
      <p:sp>
        <p:nvSpPr>
          <p:cNvPr id="4" name="Text Placeholder 3">
            <a:extLst>
              <a:ext uri="{FF2B5EF4-FFF2-40B4-BE49-F238E27FC236}">
                <a16:creationId xmlns:a16="http://schemas.microsoft.com/office/drawing/2014/main" id="{B86D1458-8008-4A6C-9C05-9E014BA8A9D5}"/>
              </a:ext>
            </a:extLst>
          </p:cNvPr>
          <p:cNvSpPr>
            <a:spLocks noGrp="1"/>
          </p:cNvSpPr>
          <p:nvPr>
            <p:ph type="body" sz="half" idx="2"/>
          </p:nvPr>
        </p:nvSpPr>
        <p:spPr>
          <a:xfrm>
            <a:off x="354013" y="1800225"/>
            <a:ext cx="3932237" cy="3714509"/>
          </a:xfrm>
        </p:spPr>
        <p:txBody>
          <a:bodyPr>
            <a:normAutofit fontScale="92500" lnSpcReduction="10000"/>
          </a:bodyPr>
          <a:lstStyle/>
          <a:p>
            <a:pPr marL="285750" indent="-285750">
              <a:buFont typeface="Arial" panose="020B0604020202020204" pitchFamily="34" charset="0"/>
              <a:buChar char="•"/>
            </a:pPr>
            <a:r>
              <a:rPr lang="en-US" sz="1800"/>
              <a:t>You can request accommodations for your courses only after you have registered. Meet with your advisor and enroll in your courses before trying to request accommodations.</a:t>
            </a:r>
          </a:p>
          <a:p>
            <a:pPr marL="285750" indent="-285750">
              <a:buFont typeface="Arial" panose="020B0604020202020204" pitchFamily="34" charset="0"/>
              <a:buChar char="•"/>
            </a:pPr>
            <a:r>
              <a:rPr lang="en-US" sz="1800"/>
              <a:t>Your class schedule will load here in this window.</a:t>
            </a:r>
          </a:p>
          <a:p>
            <a:pPr marL="285750" indent="-285750">
              <a:buFont typeface="Arial" panose="020B0604020202020204" pitchFamily="34" charset="0"/>
              <a:buChar char="•"/>
            </a:pPr>
            <a:r>
              <a:rPr lang="en-US" sz="1800"/>
              <a:t>Check on your accommodations any time by clicking “View your accommodations”</a:t>
            </a:r>
          </a:p>
          <a:p>
            <a:pPr marL="285750" indent="-285750">
              <a:buFont typeface="Arial" panose="020B0604020202020204" pitchFamily="34" charset="0"/>
              <a:buChar char="•"/>
            </a:pPr>
            <a:r>
              <a:rPr lang="en-US" sz="1800"/>
              <a:t>For any class that you want to receive accommodations for, toggle the “no” to “yes” and click “Submit Changes.”</a:t>
            </a:r>
          </a:p>
        </p:txBody>
      </p:sp>
    </p:spTree>
    <p:extLst>
      <p:ext uri="{BB962C8B-B14F-4D97-AF65-F5344CB8AC3E}">
        <p14:creationId xmlns:p14="http://schemas.microsoft.com/office/powerpoint/2010/main" val="36391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D9EE-B3A7-4857-9C33-90714350009B}"/>
              </a:ext>
            </a:extLst>
          </p:cNvPr>
          <p:cNvSpPr>
            <a:spLocks noGrp="1"/>
          </p:cNvSpPr>
          <p:nvPr>
            <p:ph type="title"/>
          </p:nvPr>
        </p:nvSpPr>
        <p:spPr/>
        <p:txBody>
          <a:bodyPr/>
          <a:lstStyle/>
          <a:p>
            <a:r>
              <a:rPr lang="en-US"/>
              <a:t>Step 3: Requesting Accommodations - LOAs</a:t>
            </a:r>
          </a:p>
        </p:txBody>
      </p:sp>
      <p:sp>
        <p:nvSpPr>
          <p:cNvPr id="3" name="Content Placeholder 2">
            <a:extLst>
              <a:ext uri="{FF2B5EF4-FFF2-40B4-BE49-F238E27FC236}">
                <a16:creationId xmlns:a16="http://schemas.microsoft.com/office/drawing/2014/main" id="{98E3E0AA-E989-454F-BD83-7B6701162D7F}"/>
              </a:ext>
            </a:extLst>
          </p:cNvPr>
          <p:cNvSpPr>
            <a:spLocks noGrp="1"/>
          </p:cNvSpPr>
          <p:nvPr>
            <p:ph idx="1"/>
          </p:nvPr>
        </p:nvSpPr>
        <p:spPr/>
        <p:txBody>
          <a:bodyPr>
            <a:normAutofit fontScale="85000" lnSpcReduction="20000"/>
          </a:bodyPr>
          <a:lstStyle/>
          <a:p>
            <a:r>
              <a:rPr lang="en-US"/>
              <a:t>After you request your semester accommodations, your ACCESS Center Directors will take the appropriate next steps.</a:t>
            </a:r>
          </a:p>
          <a:p>
            <a:pPr lvl="1"/>
            <a:r>
              <a:rPr lang="en-US"/>
              <a:t>If you are taking classes at a campus other than your home campus, and you have never worked with the Director at that campus, they may reach out to determine if you need anything outside of your already approved accommodations.</a:t>
            </a:r>
          </a:p>
          <a:p>
            <a:r>
              <a:rPr lang="en-US"/>
              <a:t>Directors will view your request, and after they have review and approved your accommodations for that semester, your Letter of Accommodation will be automatically emailed to you.</a:t>
            </a:r>
          </a:p>
          <a:p>
            <a:r>
              <a:rPr lang="en-US" b="1"/>
              <a:t>It is your responsibility to forward that letter to your instructor for that class.</a:t>
            </a:r>
          </a:p>
          <a:p>
            <a:r>
              <a:rPr lang="en-US"/>
              <a:t>If you don’t receive your letter more than three days after submitting your request for accommodations, reach out to the ACCESS Center corresponding to inquire.</a:t>
            </a:r>
          </a:p>
        </p:txBody>
      </p:sp>
    </p:spTree>
    <p:extLst>
      <p:ext uri="{BB962C8B-B14F-4D97-AF65-F5344CB8AC3E}">
        <p14:creationId xmlns:p14="http://schemas.microsoft.com/office/powerpoint/2010/main" val="53056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4D82-7994-433A-AABE-74014D564D9F}"/>
              </a:ext>
            </a:extLst>
          </p:cNvPr>
          <p:cNvSpPr>
            <a:spLocks noGrp="1"/>
          </p:cNvSpPr>
          <p:nvPr>
            <p:ph type="title"/>
          </p:nvPr>
        </p:nvSpPr>
        <p:spPr>
          <a:xfrm>
            <a:off x="431801" y="248132"/>
            <a:ext cx="3932237" cy="1600200"/>
          </a:xfrm>
        </p:spPr>
        <p:txBody>
          <a:bodyPr>
            <a:normAutofit fontScale="90000"/>
          </a:bodyPr>
          <a:lstStyle/>
          <a:p>
            <a:r>
              <a:rPr lang="en-US"/>
              <a:t>ACCESS Center Dashboard</a:t>
            </a:r>
            <a:br>
              <a:rPr lang="en-US"/>
            </a:br>
            <a:r>
              <a:rPr lang="en-US"/>
              <a:t>Step 4: Service Agreements</a:t>
            </a:r>
          </a:p>
        </p:txBody>
      </p:sp>
      <p:sp>
        <p:nvSpPr>
          <p:cNvPr id="4" name="Text Placeholder 3">
            <a:extLst>
              <a:ext uri="{FF2B5EF4-FFF2-40B4-BE49-F238E27FC236}">
                <a16:creationId xmlns:a16="http://schemas.microsoft.com/office/drawing/2014/main" id="{1A2876C6-5B1C-44EF-8349-178FAD350B2E}"/>
              </a:ext>
            </a:extLst>
          </p:cNvPr>
          <p:cNvSpPr>
            <a:spLocks noGrp="1"/>
          </p:cNvSpPr>
          <p:nvPr>
            <p:ph type="body" sz="half" idx="2"/>
          </p:nvPr>
        </p:nvSpPr>
        <p:spPr>
          <a:xfrm>
            <a:off x="428625" y="1848332"/>
            <a:ext cx="4755218" cy="3609406"/>
          </a:xfrm>
        </p:spPr>
        <p:txBody>
          <a:bodyPr vert="horz" lIns="91440" tIns="45720" rIns="91440" bIns="45720" rtlCol="0" anchor="t">
            <a:noAutofit/>
          </a:bodyPr>
          <a:lstStyle/>
          <a:p>
            <a:pPr marL="285750" indent="-285750">
              <a:buFont typeface="Arial" panose="020B0604020202020204" pitchFamily="34" charset="0"/>
              <a:buChar char="•"/>
            </a:pPr>
            <a:r>
              <a:rPr lang="en-US" dirty="0">
                <a:latin typeface="Arial"/>
                <a:cs typeface="Arial"/>
              </a:rPr>
              <a:t>Service agreements are required for some accommodations.</a:t>
            </a:r>
          </a:p>
          <a:p>
            <a:pPr marL="285750" indent="-285750">
              <a:buFont typeface="Arial" panose="020B0604020202020204" pitchFamily="34" charset="0"/>
              <a:buChar char="•"/>
            </a:pPr>
            <a:r>
              <a:rPr lang="en-US" dirty="0">
                <a:latin typeface="Arial"/>
                <a:cs typeface="Arial"/>
              </a:rPr>
              <a:t>These agreements are </a:t>
            </a:r>
            <a:r>
              <a:rPr lang="en-US" b="1" i="1" dirty="0">
                <a:latin typeface="Arial"/>
                <a:cs typeface="Arial"/>
              </a:rPr>
              <a:t>NOT</a:t>
            </a:r>
            <a:r>
              <a:rPr lang="en-US" dirty="0">
                <a:latin typeface="Arial"/>
                <a:cs typeface="Arial"/>
              </a:rPr>
              <a:t> contracts.</a:t>
            </a:r>
          </a:p>
          <a:p>
            <a:pPr marL="285750" indent="-285750">
              <a:buFont typeface="Arial" panose="020B0604020202020204" pitchFamily="34" charset="0"/>
              <a:buChar char="•"/>
            </a:pPr>
            <a:r>
              <a:rPr lang="en-US" dirty="0">
                <a:latin typeface="Arial"/>
                <a:cs typeface="Arial"/>
              </a:rPr>
              <a:t>The agreements outline the policies for that accommodation. Not all accommodations come with an agreement, but some examples are:</a:t>
            </a:r>
            <a:endParaRPr lang="en-US" dirty="0"/>
          </a:p>
          <a:p>
            <a:pPr marL="742950" lvl="1" indent="-285750">
              <a:buFont typeface="Arial" panose="020B0604020202020204" pitchFamily="34" charset="0"/>
              <a:buChar char="•"/>
            </a:pPr>
            <a:r>
              <a:rPr lang="en-US" sz="1600" dirty="0">
                <a:latin typeface="Arial"/>
                <a:cs typeface="Arial"/>
              </a:rPr>
              <a:t>Notetakers, Sign Language Interpreters, </a:t>
            </a:r>
            <a:r>
              <a:rPr lang="en-US" sz="1600" dirty="0" err="1">
                <a:latin typeface="Arial"/>
                <a:cs typeface="Arial"/>
              </a:rPr>
              <a:t>MedFlex</a:t>
            </a:r>
            <a:r>
              <a:rPr lang="en-US" sz="1600" dirty="0">
                <a:latin typeface="Arial"/>
                <a:cs typeface="Arial"/>
              </a:rPr>
              <a:t>, Text Conversion, etc.</a:t>
            </a:r>
            <a:endParaRPr lang="en-US" sz="1600" dirty="0"/>
          </a:p>
          <a:p>
            <a:pPr marL="285750" indent="-285750">
              <a:buFont typeface="Arial" panose="020B0604020202020204" pitchFamily="34" charset="0"/>
              <a:buChar char="•"/>
            </a:pPr>
            <a:r>
              <a:rPr lang="en-US" dirty="0">
                <a:latin typeface="Arial"/>
                <a:cs typeface="Arial"/>
              </a:rPr>
              <a:t>After you are approved for accommodations, the necessary agreements will appear on your dashboard.</a:t>
            </a:r>
          </a:p>
          <a:p>
            <a:pPr marL="285750" indent="-285750">
              <a:buFont typeface="Arial" panose="020B0604020202020204" pitchFamily="34" charset="0"/>
              <a:buChar char="•"/>
            </a:pPr>
            <a:r>
              <a:rPr lang="en-US" dirty="0">
                <a:latin typeface="Arial"/>
                <a:cs typeface="Arial"/>
              </a:rPr>
              <a:t>Click “Sign” to open the agreement and sign it. You can review these after you sign as well. They will stay on your dashboard.</a:t>
            </a:r>
          </a:p>
        </p:txBody>
      </p:sp>
      <p:pic>
        <p:nvPicPr>
          <p:cNvPr id="8" name="Picture 8" descr="A screenshot of the ACCESS Center Dashboard with a list of steps to complete the process. Option 1 is for New students that have never had AC services: step 1-upload  docu-mentation there is a blue task link that says &quot;Click here to Upload Documentation&quot;, step 2- Fill an intake form, there is a blue task link that says &quot;Click here to Fill a new Intake Form&quot;. Option 2 is for returning students to the AC (also Step 3 for New AC students): Request Class Accommodations, there is a blue task link that says &quot;Click here to Request Class Accommodations.&quot; &#10;&#10;Below that is a box to sign/view your agreements. Inside of this box (left to right) you have Agreement: document name, a blue task link that says &quot;Sign&quot; and &quot;date accepted&quot; column. There are two documents shown: flexible attendance agreement and alternate text conversion agreement. Both have the blue task link &quot;Sign&quot; circled in red.">
            <a:extLst>
              <a:ext uri="{FF2B5EF4-FFF2-40B4-BE49-F238E27FC236}">
                <a16:creationId xmlns:a16="http://schemas.microsoft.com/office/drawing/2014/main" id="{6D72F809-0D62-4752-8950-A3B877E1BD32}"/>
              </a:ext>
            </a:extLst>
          </p:cNvPr>
          <p:cNvPicPr>
            <a:picLocks noGrp="1" noChangeAspect="1"/>
          </p:cNvPicPr>
          <p:nvPr>
            <p:ph type="pic" idx="1"/>
          </p:nvPr>
        </p:nvPicPr>
        <p:blipFill rotWithShape="1">
          <a:blip r:embed="rId2"/>
          <a:srcRect l="1428" r="1428"/>
          <a:stretch/>
        </p:blipFill>
        <p:spPr>
          <a:xfrm>
            <a:off x="5183188" y="369944"/>
            <a:ext cx="6973613" cy="5366978"/>
          </a:xfrm>
        </p:spPr>
      </p:pic>
    </p:spTree>
    <p:extLst>
      <p:ext uri="{BB962C8B-B14F-4D97-AF65-F5344CB8AC3E}">
        <p14:creationId xmlns:p14="http://schemas.microsoft.com/office/powerpoint/2010/main" val="78081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48EF-A75C-4A9A-861B-DF9F127B85DD}"/>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4E55ED76-359A-46AF-A9D3-9F568A8EFA6E}"/>
              </a:ext>
            </a:extLst>
          </p:cNvPr>
          <p:cNvSpPr>
            <a:spLocks noGrp="1"/>
          </p:cNvSpPr>
          <p:nvPr>
            <p:ph type="subTitle" idx="1"/>
          </p:nvPr>
        </p:nvSpPr>
        <p:spPr/>
        <p:txBody>
          <a:bodyPr/>
          <a:lstStyle/>
          <a:p>
            <a:r>
              <a:rPr lang="en-US"/>
              <a:t>Contact your home campus’ ACCESS Center. More information can be found here: </a:t>
            </a:r>
            <a:r>
              <a:rPr lang="en-US">
                <a:hlinkClick r:id="rId2"/>
              </a:rPr>
              <a:t>ACCESS Centers</a:t>
            </a:r>
            <a:endParaRPr lang="en-US"/>
          </a:p>
          <a:p>
            <a:r>
              <a:rPr lang="en-US"/>
              <a:t>For contact information, see the next slide.</a:t>
            </a:r>
          </a:p>
        </p:txBody>
      </p:sp>
    </p:spTree>
    <p:extLst>
      <p:ext uri="{BB962C8B-B14F-4D97-AF65-F5344CB8AC3E}">
        <p14:creationId xmlns:p14="http://schemas.microsoft.com/office/powerpoint/2010/main" val="307523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67FD-EDD5-44EE-94C0-5D1B75720248}"/>
              </a:ext>
            </a:extLst>
          </p:cNvPr>
          <p:cNvSpPr>
            <a:spLocks noGrp="1"/>
          </p:cNvSpPr>
          <p:nvPr>
            <p:ph type="title"/>
          </p:nvPr>
        </p:nvSpPr>
        <p:spPr/>
        <p:txBody>
          <a:bodyPr/>
          <a:lstStyle/>
          <a:p>
            <a:r>
              <a:rPr lang="en-US">
                <a:latin typeface="Arial"/>
                <a:cs typeface="Arial"/>
              </a:rPr>
              <a:t>ACCESS Center Contacts</a:t>
            </a:r>
            <a:br>
              <a:rPr lang="en-US">
                <a:latin typeface="Arial"/>
                <a:cs typeface="Arial"/>
              </a:rPr>
            </a:br>
            <a:r>
              <a:rPr lang="en-US" sz="1200">
                <a:latin typeface="Arial"/>
                <a:cs typeface="Arial"/>
              </a:rPr>
              <a:t>Prepared January 2022</a:t>
            </a:r>
            <a:endParaRPr lang="en-US"/>
          </a:p>
        </p:txBody>
      </p:sp>
      <p:sp>
        <p:nvSpPr>
          <p:cNvPr id="3" name="Content Placeholder 2">
            <a:extLst>
              <a:ext uri="{FF2B5EF4-FFF2-40B4-BE49-F238E27FC236}">
                <a16:creationId xmlns:a16="http://schemas.microsoft.com/office/drawing/2014/main" id="{85CF2037-F046-47C6-BC2E-5924917B4DF4}"/>
              </a:ext>
            </a:extLst>
          </p:cNvPr>
          <p:cNvSpPr>
            <a:spLocks noGrp="1"/>
          </p:cNvSpPr>
          <p:nvPr>
            <p:ph sz="half" idx="1"/>
          </p:nvPr>
        </p:nvSpPr>
        <p:spPr/>
        <p:txBody>
          <a:bodyPr>
            <a:normAutofit fontScale="40000" lnSpcReduction="20000"/>
          </a:bodyPr>
          <a:lstStyle/>
          <a:p>
            <a:pPr marL="0" indent="0">
              <a:buNone/>
            </a:pPr>
            <a:r>
              <a:rPr lang="en-US" sz="2500" b="1"/>
              <a:t>Richard J. Daley College</a:t>
            </a:r>
          </a:p>
          <a:p>
            <a:pPr marL="0" indent="0">
              <a:buNone/>
            </a:pPr>
            <a:r>
              <a:rPr lang="en-US" sz="2500"/>
              <a:t>Saul Santana, Director </a:t>
            </a:r>
          </a:p>
          <a:p>
            <a:pPr marL="0" indent="0">
              <a:buNone/>
            </a:pPr>
            <a:r>
              <a:rPr lang="en-US" sz="2500">
                <a:hlinkClick r:id="rId2"/>
              </a:rPr>
              <a:t>ssantana24@ccc.edu</a:t>
            </a:r>
            <a:endParaRPr lang="en-US" sz="2500"/>
          </a:p>
          <a:p>
            <a:pPr marL="0" indent="0">
              <a:buNone/>
            </a:pPr>
            <a:endParaRPr lang="en-US" sz="2500"/>
          </a:p>
          <a:p>
            <a:pPr marL="0" indent="0">
              <a:buNone/>
            </a:pPr>
            <a:r>
              <a:rPr lang="en-US" sz="2500" b="1"/>
              <a:t>Harold Washington College</a:t>
            </a:r>
          </a:p>
          <a:p>
            <a:pPr marL="0" indent="0">
              <a:buNone/>
            </a:pPr>
            <a:r>
              <a:rPr lang="en-US" sz="2500"/>
              <a:t>Nicolette Radford, Director</a:t>
            </a:r>
          </a:p>
          <a:p>
            <a:pPr marL="0" indent="0">
              <a:buNone/>
            </a:pPr>
            <a:r>
              <a:rPr lang="en-US" sz="2500">
                <a:hlinkClick r:id="rId3"/>
              </a:rPr>
              <a:t>nradford@ccc.edu</a:t>
            </a:r>
            <a:endParaRPr lang="en-US" sz="2500"/>
          </a:p>
          <a:p>
            <a:pPr marL="0" indent="0">
              <a:buNone/>
            </a:pPr>
            <a:endParaRPr lang="en-US" sz="2500"/>
          </a:p>
          <a:p>
            <a:pPr marL="0" indent="0">
              <a:buNone/>
            </a:pPr>
            <a:r>
              <a:rPr lang="en-US" sz="2500" b="1"/>
              <a:t>Kennedy-King College</a:t>
            </a:r>
          </a:p>
          <a:p>
            <a:pPr marL="0" indent="0">
              <a:buNone/>
            </a:pPr>
            <a:r>
              <a:rPr lang="en-US" sz="2500"/>
              <a:t>Tanya Cox, Director</a:t>
            </a:r>
          </a:p>
          <a:p>
            <a:pPr marL="0" indent="0">
              <a:buNone/>
            </a:pPr>
            <a:r>
              <a:rPr lang="en-US" sz="2500">
                <a:hlinkClick r:id="rId4"/>
              </a:rPr>
              <a:t>tcox11@ccc.edu</a:t>
            </a:r>
            <a:r>
              <a:rPr lang="en-US" sz="2500"/>
              <a:t> </a:t>
            </a:r>
          </a:p>
          <a:p>
            <a:pPr marL="0" indent="0">
              <a:buNone/>
            </a:pPr>
            <a:endParaRPr lang="en-US" sz="2500"/>
          </a:p>
          <a:p>
            <a:pPr marL="0" indent="0">
              <a:buNone/>
            </a:pPr>
            <a:r>
              <a:rPr lang="en-US" sz="2500" b="1"/>
              <a:t>Malcolm X College</a:t>
            </a:r>
          </a:p>
          <a:p>
            <a:pPr marL="0" indent="0">
              <a:buNone/>
            </a:pPr>
            <a:r>
              <a:rPr lang="en-US" sz="2500"/>
              <a:t>Nitoya Brown, Director</a:t>
            </a:r>
          </a:p>
          <a:p>
            <a:pPr marL="0" indent="0">
              <a:buNone/>
            </a:pPr>
            <a:r>
              <a:rPr lang="en-US" sz="2500">
                <a:hlinkClick r:id="rId5"/>
              </a:rPr>
              <a:t>nbrown163@ccc.edu</a:t>
            </a:r>
            <a:r>
              <a:rPr lang="en-US" sz="2500"/>
              <a:t> </a:t>
            </a:r>
          </a:p>
          <a:p>
            <a:pPr marL="0" indent="0">
              <a:buNone/>
            </a:pPr>
            <a:endParaRPr lang="en-US"/>
          </a:p>
        </p:txBody>
      </p:sp>
      <p:sp>
        <p:nvSpPr>
          <p:cNvPr id="4" name="Content Placeholder 3">
            <a:extLst>
              <a:ext uri="{FF2B5EF4-FFF2-40B4-BE49-F238E27FC236}">
                <a16:creationId xmlns:a16="http://schemas.microsoft.com/office/drawing/2014/main" id="{E0932433-0E22-4F63-BAD5-8115F0053855}"/>
              </a:ext>
            </a:extLst>
          </p:cNvPr>
          <p:cNvSpPr>
            <a:spLocks noGrp="1"/>
          </p:cNvSpPr>
          <p:nvPr>
            <p:ph sz="half" idx="2"/>
          </p:nvPr>
        </p:nvSpPr>
        <p:spPr/>
        <p:txBody>
          <a:bodyPr>
            <a:normAutofit fontScale="40000" lnSpcReduction="20000"/>
          </a:bodyPr>
          <a:lstStyle/>
          <a:p>
            <a:pPr marL="0" indent="0">
              <a:buNone/>
            </a:pPr>
            <a:r>
              <a:rPr lang="en-US" b="1"/>
              <a:t>Olive-Harvey College</a:t>
            </a:r>
          </a:p>
          <a:p>
            <a:pPr marL="0" indent="0">
              <a:buNone/>
            </a:pPr>
            <a:r>
              <a:rPr lang="en-US"/>
              <a:t>Patrice Henderson, Director</a:t>
            </a:r>
          </a:p>
          <a:p>
            <a:pPr marL="0" indent="0">
              <a:buNone/>
            </a:pPr>
            <a:r>
              <a:rPr lang="en-US">
                <a:hlinkClick r:id="rId6"/>
              </a:rPr>
              <a:t>phenerson10@ccc.edu</a:t>
            </a:r>
            <a:endParaRPr lang="en-US"/>
          </a:p>
          <a:p>
            <a:pPr marL="0" indent="0">
              <a:buNone/>
            </a:pPr>
            <a:endParaRPr lang="en-US"/>
          </a:p>
          <a:p>
            <a:pPr marL="0" indent="0">
              <a:buNone/>
            </a:pPr>
            <a:r>
              <a:rPr lang="en-US" b="1"/>
              <a:t>Harry S. Truman College</a:t>
            </a:r>
          </a:p>
          <a:p>
            <a:pPr marL="0" indent="0">
              <a:buNone/>
            </a:pPr>
            <a:r>
              <a:rPr lang="en-US"/>
              <a:t>Lauren Daley, Director</a:t>
            </a:r>
          </a:p>
          <a:p>
            <a:pPr marL="0" indent="0">
              <a:buNone/>
            </a:pPr>
            <a:r>
              <a:rPr lang="en-US">
                <a:hlinkClick r:id="rId7"/>
              </a:rPr>
              <a:t>ldaley@ccc.edu</a:t>
            </a:r>
            <a:endParaRPr lang="en-US"/>
          </a:p>
          <a:p>
            <a:pPr marL="0" indent="0">
              <a:buNone/>
            </a:pPr>
            <a:endParaRPr lang="en-US"/>
          </a:p>
          <a:p>
            <a:pPr marL="0" indent="0">
              <a:buNone/>
            </a:pPr>
            <a:r>
              <a:rPr lang="en-US" b="1"/>
              <a:t>Wilbur Wright College</a:t>
            </a:r>
          </a:p>
          <a:p>
            <a:pPr marL="0" indent="0">
              <a:buNone/>
            </a:pPr>
            <a:r>
              <a:rPr lang="en-US"/>
              <a:t>Sophie Levandoski, Director</a:t>
            </a:r>
          </a:p>
          <a:p>
            <a:pPr marL="0" indent="0">
              <a:buNone/>
            </a:pPr>
            <a:r>
              <a:rPr lang="en-US">
                <a:hlinkClick r:id="rId8"/>
              </a:rPr>
              <a:t>slevandoski@ccc.edu</a:t>
            </a:r>
            <a:r>
              <a:rPr lang="en-US"/>
              <a:t> </a:t>
            </a:r>
          </a:p>
          <a:p>
            <a:pPr marL="0" indent="0">
              <a:buNone/>
            </a:pPr>
            <a:endParaRPr lang="en-US"/>
          </a:p>
          <a:p>
            <a:pPr marL="0" indent="0">
              <a:lnSpc>
                <a:spcPct val="170000"/>
              </a:lnSpc>
              <a:buNone/>
            </a:pPr>
            <a:r>
              <a:rPr lang="en-US" sz="3500" b="1"/>
              <a:t>If you experience technical difficulties using the system, please email the Help Desk at </a:t>
            </a:r>
            <a:r>
              <a:rPr lang="en-US" sz="3500" b="1">
                <a:hlinkClick r:id="rId9"/>
              </a:rPr>
              <a:t>cohelpdesk@ccc.edu</a:t>
            </a:r>
            <a:r>
              <a:rPr lang="en-US" sz="3500" b="1"/>
              <a:t>. </a:t>
            </a:r>
          </a:p>
        </p:txBody>
      </p:sp>
    </p:spTree>
    <p:extLst>
      <p:ext uri="{BB962C8B-B14F-4D97-AF65-F5344CB8AC3E}">
        <p14:creationId xmlns:p14="http://schemas.microsoft.com/office/powerpoint/2010/main" val="394098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67FD-EDD5-44EE-94C0-5D1B75720248}"/>
              </a:ext>
            </a:extLst>
          </p:cNvPr>
          <p:cNvSpPr>
            <a:spLocks noGrp="1"/>
          </p:cNvSpPr>
          <p:nvPr>
            <p:ph type="title"/>
          </p:nvPr>
        </p:nvSpPr>
        <p:spPr>
          <a:xfrm>
            <a:off x="838200" y="365125"/>
            <a:ext cx="10515600" cy="1052394"/>
          </a:xfrm>
        </p:spPr>
        <p:txBody>
          <a:bodyPr>
            <a:normAutofit/>
          </a:bodyPr>
          <a:lstStyle/>
          <a:p>
            <a:r>
              <a:rPr lang="en-US">
                <a:latin typeface="Arial"/>
                <a:cs typeface="Arial"/>
              </a:rPr>
              <a:t>ACCESS Center Contacts</a:t>
            </a:r>
            <a:br>
              <a:rPr lang="en-US">
                <a:latin typeface="Arial"/>
                <a:cs typeface="Arial"/>
              </a:rPr>
            </a:br>
            <a:r>
              <a:rPr lang="en-US" sz="1200">
                <a:latin typeface="Arial"/>
                <a:cs typeface="Arial"/>
              </a:rPr>
              <a:t>Prepared January 2022</a:t>
            </a:r>
            <a:endParaRPr lang="en-US"/>
          </a:p>
        </p:txBody>
      </p:sp>
      <p:sp>
        <p:nvSpPr>
          <p:cNvPr id="3" name="Content Placeholder 2">
            <a:extLst>
              <a:ext uri="{FF2B5EF4-FFF2-40B4-BE49-F238E27FC236}">
                <a16:creationId xmlns:a16="http://schemas.microsoft.com/office/drawing/2014/main" id="{85CF2037-F046-47C6-BC2E-5924917B4DF4}"/>
              </a:ext>
            </a:extLst>
          </p:cNvPr>
          <p:cNvSpPr>
            <a:spLocks noGrp="1"/>
          </p:cNvSpPr>
          <p:nvPr>
            <p:ph sz="half" idx="1"/>
          </p:nvPr>
        </p:nvSpPr>
        <p:spPr/>
        <p:txBody>
          <a:bodyPr>
            <a:normAutofit fontScale="40000" lnSpcReduction="20000"/>
          </a:bodyPr>
          <a:lstStyle/>
          <a:p>
            <a:pPr marL="0" indent="0">
              <a:buNone/>
            </a:pPr>
            <a:r>
              <a:rPr lang="en-US" sz="2500" b="1"/>
              <a:t>Richard J. Daley College</a:t>
            </a:r>
          </a:p>
          <a:p>
            <a:pPr marL="0" indent="0">
              <a:buNone/>
            </a:pPr>
            <a:r>
              <a:rPr lang="en-US" sz="2500"/>
              <a:t>Saul Santana, Director </a:t>
            </a:r>
          </a:p>
          <a:p>
            <a:pPr marL="0" indent="0">
              <a:buNone/>
            </a:pPr>
            <a:r>
              <a:rPr lang="en-US" sz="2500">
                <a:hlinkClick r:id="rId2"/>
              </a:rPr>
              <a:t>ssantana24@ccc.edu</a:t>
            </a:r>
            <a:endParaRPr lang="en-US" sz="2500"/>
          </a:p>
          <a:p>
            <a:pPr marL="0" indent="0">
              <a:buNone/>
            </a:pPr>
            <a:endParaRPr lang="en-US" sz="2500"/>
          </a:p>
          <a:p>
            <a:pPr marL="0" indent="0">
              <a:buNone/>
            </a:pPr>
            <a:r>
              <a:rPr lang="en-US" sz="2500" b="1"/>
              <a:t>Harold Washington College</a:t>
            </a:r>
          </a:p>
          <a:p>
            <a:pPr marL="0" indent="0">
              <a:buNone/>
            </a:pPr>
            <a:r>
              <a:rPr lang="en-US" sz="2500"/>
              <a:t>Nicolette Radford, Director</a:t>
            </a:r>
          </a:p>
          <a:p>
            <a:pPr marL="0" indent="0">
              <a:buNone/>
            </a:pPr>
            <a:r>
              <a:rPr lang="en-US" sz="2500">
                <a:hlinkClick r:id="rId3"/>
              </a:rPr>
              <a:t>nradford@ccc.edu</a:t>
            </a:r>
            <a:endParaRPr lang="en-US" sz="2500"/>
          </a:p>
          <a:p>
            <a:pPr marL="0" indent="0">
              <a:buNone/>
            </a:pPr>
            <a:endParaRPr lang="en-US" sz="2500"/>
          </a:p>
          <a:p>
            <a:pPr marL="0" indent="0">
              <a:buNone/>
            </a:pPr>
            <a:r>
              <a:rPr lang="en-US" sz="2500" b="1"/>
              <a:t>Kennedy-King College</a:t>
            </a:r>
          </a:p>
          <a:p>
            <a:pPr marL="0" indent="0">
              <a:buNone/>
            </a:pPr>
            <a:r>
              <a:rPr lang="en-US" sz="2500"/>
              <a:t>Tanya Cox, Director</a:t>
            </a:r>
          </a:p>
          <a:p>
            <a:pPr marL="0" indent="0">
              <a:buNone/>
            </a:pPr>
            <a:r>
              <a:rPr lang="en-US" sz="2500">
                <a:hlinkClick r:id="rId4"/>
              </a:rPr>
              <a:t>tcox11@ccc.edu</a:t>
            </a:r>
            <a:r>
              <a:rPr lang="en-US" sz="2500"/>
              <a:t> </a:t>
            </a:r>
          </a:p>
          <a:p>
            <a:pPr marL="0" indent="0">
              <a:buNone/>
            </a:pPr>
            <a:endParaRPr lang="en-US" sz="2500"/>
          </a:p>
          <a:p>
            <a:pPr marL="0" indent="0">
              <a:buNone/>
            </a:pPr>
            <a:r>
              <a:rPr lang="en-US" sz="2500" b="1"/>
              <a:t>Malcolm X College</a:t>
            </a:r>
          </a:p>
          <a:p>
            <a:pPr marL="0" indent="0">
              <a:buNone/>
            </a:pPr>
            <a:r>
              <a:rPr lang="en-US" sz="2500"/>
              <a:t>Nitoya Brown, Director</a:t>
            </a:r>
          </a:p>
          <a:p>
            <a:pPr marL="0" indent="0">
              <a:buNone/>
            </a:pPr>
            <a:r>
              <a:rPr lang="en-US" sz="2500">
                <a:hlinkClick r:id="rId5"/>
              </a:rPr>
              <a:t>nbrown163@ccc.edu</a:t>
            </a:r>
            <a:r>
              <a:rPr lang="en-US" sz="2500"/>
              <a:t> </a:t>
            </a:r>
          </a:p>
          <a:p>
            <a:pPr marL="0" indent="0">
              <a:buNone/>
            </a:pPr>
            <a:endParaRPr lang="en-US"/>
          </a:p>
        </p:txBody>
      </p:sp>
      <p:sp>
        <p:nvSpPr>
          <p:cNvPr id="4" name="Content Placeholder 3">
            <a:extLst>
              <a:ext uri="{FF2B5EF4-FFF2-40B4-BE49-F238E27FC236}">
                <a16:creationId xmlns:a16="http://schemas.microsoft.com/office/drawing/2014/main" id="{E0932433-0E22-4F63-BAD5-8115F0053855}"/>
              </a:ext>
            </a:extLst>
          </p:cNvPr>
          <p:cNvSpPr>
            <a:spLocks noGrp="1"/>
          </p:cNvSpPr>
          <p:nvPr>
            <p:ph sz="half" idx="2"/>
          </p:nvPr>
        </p:nvSpPr>
        <p:spPr/>
        <p:txBody>
          <a:bodyPr>
            <a:normAutofit fontScale="40000" lnSpcReduction="20000"/>
          </a:bodyPr>
          <a:lstStyle/>
          <a:p>
            <a:pPr marL="0" indent="0">
              <a:buNone/>
            </a:pPr>
            <a:r>
              <a:rPr lang="en-US" b="1"/>
              <a:t>Olive-Harvey College</a:t>
            </a:r>
          </a:p>
          <a:p>
            <a:pPr marL="0" indent="0">
              <a:buNone/>
            </a:pPr>
            <a:r>
              <a:rPr lang="en-US"/>
              <a:t>Patrice Henderson, Director</a:t>
            </a:r>
          </a:p>
          <a:p>
            <a:pPr marL="0" indent="0">
              <a:buNone/>
            </a:pPr>
            <a:r>
              <a:rPr lang="en-US">
                <a:hlinkClick r:id="rId6"/>
              </a:rPr>
              <a:t>phenerson10@ccc.edu</a:t>
            </a:r>
            <a:endParaRPr lang="en-US"/>
          </a:p>
          <a:p>
            <a:pPr marL="0" indent="0">
              <a:buNone/>
            </a:pPr>
            <a:endParaRPr lang="en-US"/>
          </a:p>
          <a:p>
            <a:pPr marL="0" indent="0">
              <a:buNone/>
            </a:pPr>
            <a:r>
              <a:rPr lang="en-US" b="1"/>
              <a:t>Harry S. Truman College</a:t>
            </a:r>
          </a:p>
          <a:p>
            <a:pPr marL="0" indent="0">
              <a:buNone/>
            </a:pPr>
            <a:r>
              <a:rPr lang="en-US"/>
              <a:t>Lauren Daley, Director</a:t>
            </a:r>
          </a:p>
          <a:p>
            <a:pPr marL="0" indent="0">
              <a:buNone/>
            </a:pPr>
            <a:r>
              <a:rPr lang="en-US">
                <a:hlinkClick r:id="rId7"/>
              </a:rPr>
              <a:t>ldaley@ccc.edu</a:t>
            </a:r>
            <a:endParaRPr lang="en-US"/>
          </a:p>
          <a:p>
            <a:pPr marL="0" indent="0">
              <a:buNone/>
            </a:pPr>
            <a:endParaRPr lang="en-US"/>
          </a:p>
          <a:p>
            <a:pPr marL="0" indent="0">
              <a:buNone/>
            </a:pPr>
            <a:r>
              <a:rPr lang="en-US" b="1"/>
              <a:t>Wilbur Wright College</a:t>
            </a:r>
          </a:p>
          <a:p>
            <a:pPr marL="0" indent="0">
              <a:buNone/>
            </a:pPr>
            <a:r>
              <a:rPr lang="en-US"/>
              <a:t>Sophie Levandoski, Director</a:t>
            </a:r>
          </a:p>
          <a:p>
            <a:pPr marL="0" indent="0">
              <a:buNone/>
            </a:pPr>
            <a:r>
              <a:rPr lang="en-US">
                <a:hlinkClick r:id="rId8"/>
              </a:rPr>
              <a:t>slevandoski@ccc.edu</a:t>
            </a:r>
            <a:r>
              <a:rPr lang="en-US"/>
              <a:t> </a:t>
            </a:r>
          </a:p>
          <a:p>
            <a:pPr marL="0" indent="0">
              <a:buNone/>
            </a:pPr>
            <a:endParaRPr lang="en-US"/>
          </a:p>
          <a:p>
            <a:pPr marL="0" indent="0">
              <a:lnSpc>
                <a:spcPct val="170000"/>
              </a:lnSpc>
              <a:buNone/>
            </a:pPr>
            <a:r>
              <a:rPr lang="en-US" sz="3500" b="1"/>
              <a:t>If you experience technical difficulties using the system, please email the Help Desk at </a:t>
            </a:r>
            <a:r>
              <a:rPr lang="en-US" sz="3500" b="1">
                <a:hlinkClick r:id="rId9"/>
              </a:rPr>
              <a:t>cohelpdesk@ccc.edu</a:t>
            </a:r>
            <a:r>
              <a:rPr lang="en-US" sz="3500" b="1"/>
              <a:t>. </a:t>
            </a:r>
          </a:p>
        </p:txBody>
      </p:sp>
    </p:spTree>
    <p:extLst>
      <p:ext uri="{BB962C8B-B14F-4D97-AF65-F5344CB8AC3E}">
        <p14:creationId xmlns:p14="http://schemas.microsoft.com/office/powerpoint/2010/main" val="134923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CC52-D5B4-4F3E-A185-2973406E855D}"/>
              </a:ext>
            </a:extLst>
          </p:cNvPr>
          <p:cNvSpPr>
            <a:spLocks noGrp="1"/>
          </p:cNvSpPr>
          <p:nvPr>
            <p:ph type="title"/>
          </p:nvPr>
        </p:nvSpPr>
        <p:spPr/>
        <p:txBody>
          <a:bodyPr/>
          <a:lstStyle/>
          <a:p>
            <a:r>
              <a:rPr lang="en-US"/>
              <a:t>Student Portal</a:t>
            </a:r>
          </a:p>
        </p:txBody>
      </p:sp>
      <p:sp>
        <p:nvSpPr>
          <p:cNvPr id="4" name="Text Placeholder 3">
            <a:extLst>
              <a:ext uri="{FF2B5EF4-FFF2-40B4-BE49-F238E27FC236}">
                <a16:creationId xmlns:a16="http://schemas.microsoft.com/office/drawing/2014/main" id="{C39F694A-B046-4371-A180-0EC2B4C68FCD}"/>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a:t>Visit </a:t>
            </a:r>
            <a:r>
              <a:rPr lang="en-US" sz="1800">
                <a:hlinkClick r:id="rId2"/>
              </a:rPr>
              <a:t>www.my.ccc.edu</a:t>
            </a:r>
            <a:r>
              <a:rPr lang="en-US" sz="1800"/>
              <a:t> </a:t>
            </a:r>
          </a:p>
          <a:p>
            <a:pPr marL="285750" indent="-285750">
              <a:buFont typeface="Arial" panose="020B0604020202020204" pitchFamily="34" charset="0"/>
              <a:buChar char="•"/>
            </a:pPr>
            <a:r>
              <a:rPr lang="en-US" sz="1800"/>
              <a:t>Log in using your CCC credentials</a:t>
            </a:r>
          </a:p>
          <a:p>
            <a:pPr marL="285750" indent="-285750">
              <a:buFont typeface="Arial" panose="020B0604020202020204" pitchFamily="34" charset="0"/>
              <a:buChar char="•"/>
            </a:pPr>
            <a:r>
              <a:rPr lang="en-US" sz="1800"/>
              <a:t>Click on your profile in the lower right hand corner</a:t>
            </a:r>
          </a:p>
        </p:txBody>
      </p:sp>
      <p:pic>
        <p:nvPicPr>
          <p:cNvPr id="14" name="Picture Placeholder 13" descr="Picture of the student portal with different tiles. There are two boxed columns. The column on the left has three rows. The column on the right has four rows. Top row left to right: left box: countdown for registration, right box: alerts/tasks/holds. Middle row left to right: announcements, academic records, manage classes, academic progress. Bottom row left to right: student finance account, financial aid, quick access, profile (circled in red).">
            <a:extLst>
              <a:ext uri="{FF2B5EF4-FFF2-40B4-BE49-F238E27FC236}">
                <a16:creationId xmlns:a16="http://schemas.microsoft.com/office/drawing/2014/main" id="{88C6FBF9-29F4-4FBE-9D96-3F2BC740D72C}"/>
              </a:ext>
            </a:extLst>
          </p:cNvPr>
          <p:cNvPicPr>
            <a:picLocks noGrp="1" noChangeAspect="1"/>
          </p:cNvPicPr>
          <p:nvPr>
            <p:ph type="pic" idx="1"/>
          </p:nvPr>
        </p:nvPicPr>
        <p:blipFill>
          <a:blip r:embed="rId3"/>
          <a:srcRect l="20205" r="20205"/>
          <a:stretch>
            <a:fillRect/>
          </a:stretch>
        </p:blipFill>
        <p:spPr/>
      </p:pic>
    </p:spTree>
    <p:extLst>
      <p:ext uri="{BB962C8B-B14F-4D97-AF65-F5344CB8AC3E}">
        <p14:creationId xmlns:p14="http://schemas.microsoft.com/office/powerpoint/2010/main" val="48662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886D-9948-4F01-89E8-04E0ECE099FE}"/>
              </a:ext>
            </a:extLst>
          </p:cNvPr>
          <p:cNvSpPr>
            <a:spLocks noGrp="1"/>
          </p:cNvSpPr>
          <p:nvPr>
            <p:ph type="title"/>
          </p:nvPr>
        </p:nvSpPr>
        <p:spPr/>
        <p:txBody>
          <a:bodyPr/>
          <a:lstStyle/>
          <a:p>
            <a:r>
              <a:rPr lang="en-US"/>
              <a:t>ACESS Center Dashboard</a:t>
            </a:r>
          </a:p>
        </p:txBody>
      </p:sp>
      <p:sp>
        <p:nvSpPr>
          <p:cNvPr id="4" name="Text Placeholder 3">
            <a:extLst>
              <a:ext uri="{FF2B5EF4-FFF2-40B4-BE49-F238E27FC236}">
                <a16:creationId xmlns:a16="http://schemas.microsoft.com/office/drawing/2014/main" id="{D56EED01-01E3-430B-BEDC-C907EA51453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800"/>
              <a:t>Click on ACCESS Center at the bottom of the list</a:t>
            </a:r>
          </a:p>
          <a:p>
            <a:pPr marL="285750" indent="-285750">
              <a:buFont typeface="Arial" panose="020B0604020202020204" pitchFamily="34" charset="0"/>
              <a:buChar char="•"/>
            </a:pPr>
            <a:r>
              <a:rPr lang="en-US" sz="1800"/>
              <a:t>This will take you to the ACCESS Center Portal</a:t>
            </a:r>
          </a:p>
        </p:txBody>
      </p:sp>
      <p:pic>
        <p:nvPicPr>
          <p:cNvPr id="18" name="Picture 17" descr="A screenshot of the student portal Profile page with a list of boxed options. The list from top to bottom: ID number (blurred for privacy), personal details, ethnicity, FERPA Self-Service, contact details, Mental health emergency contact, addresses, admissions supplemental info, emergency contacts, proof of residency documents, ACCESS Center (circled in red).">
            <a:extLst>
              <a:ext uri="{FF2B5EF4-FFF2-40B4-BE49-F238E27FC236}">
                <a16:creationId xmlns:a16="http://schemas.microsoft.com/office/drawing/2014/main" id="{277753F6-6EE1-4B69-955E-1C6475F54823}"/>
              </a:ext>
            </a:extLst>
          </p:cNvPr>
          <p:cNvPicPr>
            <a:picLocks noChangeAspect="1"/>
          </p:cNvPicPr>
          <p:nvPr/>
        </p:nvPicPr>
        <p:blipFill>
          <a:blip r:embed="rId2"/>
          <a:stretch>
            <a:fillRect/>
          </a:stretch>
        </p:blipFill>
        <p:spPr>
          <a:xfrm>
            <a:off x="6513482" y="457199"/>
            <a:ext cx="3932237" cy="5238251"/>
          </a:xfrm>
          <a:prstGeom prst="rect">
            <a:avLst/>
          </a:prstGeom>
        </p:spPr>
      </p:pic>
    </p:spTree>
    <p:extLst>
      <p:ext uri="{BB962C8B-B14F-4D97-AF65-F5344CB8AC3E}">
        <p14:creationId xmlns:p14="http://schemas.microsoft.com/office/powerpoint/2010/main" val="325305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ADFC-08E4-45E8-8269-257B102BC94C}"/>
              </a:ext>
            </a:extLst>
          </p:cNvPr>
          <p:cNvSpPr>
            <a:spLocks noGrp="1"/>
          </p:cNvSpPr>
          <p:nvPr>
            <p:ph type="ctrTitle"/>
          </p:nvPr>
        </p:nvSpPr>
        <p:spPr/>
        <p:txBody>
          <a:bodyPr/>
          <a:lstStyle/>
          <a:p>
            <a:r>
              <a:rPr lang="en-US"/>
              <a:t>STOP!</a:t>
            </a:r>
          </a:p>
        </p:txBody>
      </p:sp>
      <p:sp>
        <p:nvSpPr>
          <p:cNvPr id="3" name="Subtitle 2">
            <a:extLst>
              <a:ext uri="{FF2B5EF4-FFF2-40B4-BE49-F238E27FC236}">
                <a16:creationId xmlns:a16="http://schemas.microsoft.com/office/drawing/2014/main" id="{1033E9A1-7C97-484B-80C9-3C4209F5F4BC}"/>
              </a:ext>
            </a:extLst>
          </p:cNvPr>
          <p:cNvSpPr>
            <a:spLocks noGrp="1"/>
          </p:cNvSpPr>
          <p:nvPr>
            <p:ph type="subTitle" idx="1"/>
          </p:nvPr>
        </p:nvSpPr>
        <p:spPr/>
        <p:txBody>
          <a:bodyPr vert="horz" lIns="91440" tIns="45720" rIns="91440" bIns="45720" rtlCol="0" anchor="t">
            <a:normAutofit fontScale="92500" lnSpcReduction="10000"/>
          </a:bodyPr>
          <a:lstStyle/>
          <a:p>
            <a:r>
              <a:rPr lang="en-US" b="1">
                <a:latin typeface="Arial"/>
                <a:cs typeface="Arial"/>
              </a:rPr>
              <a:t>If you have never used ACCESS Center services before</a:t>
            </a:r>
            <a:r>
              <a:rPr lang="en-US">
                <a:latin typeface="Arial"/>
                <a:cs typeface="Arial"/>
              </a:rPr>
              <a:t>, continue to the next slide.</a:t>
            </a:r>
            <a:endParaRPr lang="en-US"/>
          </a:p>
          <a:p>
            <a:r>
              <a:rPr lang="en-US" b="1">
                <a:latin typeface="Arial"/>
                <a:cs typeface="Arial"/>
              </a:rPr>
              <a:t>If you are already registered with the ACCESS Center and have used services before</a:t>
            </a:r>
            <a:r>
              <a:rPr lang="en-US">
                <a:latin typeface="Arial"/>
                <a:cs typeface="Arial"/>
              </a:rPr>
              <a:t>, skip to Slide 12 – Requesting Class Accommodations</a:t>
            </a:r>
            <a:endParaRPr lang="en-US"/>
          </a:p>
        </p:txBody>
      </p:sp>
    </p:spTree>
    <p:extLst>
      <p:ext uri="{BB962C8B-B14F-4D97-AF65-F5344CB8AC3E}">
        <p14:creationId xmlns:p14="http://schemas.microsoft.com/office/powerpoint/2010/main" val="329918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5ADE-9F59-4BAF-A320-E16C1196CD66}"/>
              </a:ext>
            </a:extLst>
          </p:cNvPr>
          <p:cNvSpPr>
            <a:spLocks noGrp="1"/>
          </p:cNvSpPr>
          <p:nvPr>
            <p:ph type="title"/>
          </p:nvPr>
        </p:nvSpPr>
        <p:spPr>
          <a:xfrm>
            <a:off x="592866" y="457200"/>
            <a:ext cx="3932237" cy="1600200"/>
          </a:xfrm>
        </p:spPr>
        <p:txBody>
          <a:bodyPr>
            <a:normAutofit fontScale="90000"/>
          </a:bodyPr>
          <a:lstStyle/>
          <a:p>
            <a:r>
              <a:rPr lang="en-US"/>
              <a:t>ACCESS Center Dashboard</a:t>
            </a:r>
            <a:br>
              <a:rPr lang="en-US"/>
            </a:br>
            <a:r>
              <a:rPr lang="en-US"/>
              <a:t>Step 1: Upload Documentation</a:t>
            </a:r>
          </a:p>
        </p:txBody>
      </p:sp>
      <p:sp>
        <p:nvSpPr>
          <p:cNvPr id="4" name="Text Placeholder 3">
            <a:extLst>
              <a:ext uri="{FF2B5EF4-FFF2-40B4-BE49-F238E27FC236}">
                <a16:creationId xmlns:a16="http://schemas.microsoft.com/office/drawing/2014/main" id="{095185E1-CC57-485A-87C2-B8CBF64B0B86}"/>
              </a:ext>
            </a:extLst>
          </p:cNvPr>
          <p:cNvSpPr>
            <a:spLocks noGrp="1"/>
          </p:cNvSpPr>
          <p:nvPr>
            <p:ph type="body" sz="half" idx="2"/>
          </p:nvPr>
        </p:nvSpPr>
        <p:spPr>
          <a:xfrm>
            <a:off x="506413" y="2057400"/>
            <a:ext cx="3932237" cy="3714509"/>
          </a:xfrm>
        </p:spPr>
        <p:txBody>
          <a:bodyPr>
            <a:normAutofit/>
          </a:bodyPr>
          <a:lstStyle/>
          <a:p>
            <a:pPr marL="285750" indent="-285750">
              <a:buFont typeface="Arial" panose="020B0604020202020204" pitchFamily="34" charset="0"/>
              <a:buChar char="•"/>
            </a:pPr>
            <a:r>
              <a:rPr lang="en-US" sz="1800"/>
              <a:t>In the ACCESS Center Dashboard, you can submit your supporting documentation, fill out your intake form, request class accommodations, view/sign all relevant agreements, and receive your letters of accommodation!</a:t>
            </a:r>
          </a:p>
          <a:p>
            <a:pPr marL="285750" indent="-285750">
              <a:buFont typeface="Arial" panose="020B0604020202020204" pitchFamily="34" charset="0"/>
              <a:buChar char="•"/>
            </a:pPr>
            <a:r>
              <a:rPr lang="en-US" sz="1800"/>
              <a:t>The first step is uploading documentation.</a:t>
            </a:r>
          </a:p>
          <a:p>
            <a:pPr marL="285750" indent="-285750">
              <a:buFont typeface="Arial" panose="020B0604020202020204" pitchFamily="34" charset="0"/>
              <a:buChar char="•"/>
            </a:pPr>
            <a:r>
              <a:rPr lang="en-US" sz="1800"/>
              <a:t>Click the button “Click here to Upload Documentation” and proceed to the next slide.</a:t>
            </a:r>
          </a:p>
        </p:txBody>
      </p:sp>
      <p:pic>
        <p:nvPicPr>
          <p:cNvPr id="5" name="Picture 6" descr="A screenshot of the ACCESS Center Dashboard with a list of steps to complete the process. Option 1 is for New students that have never had AC services: step 1-upload  docu-mentation there is a blue task link that says &quot;Click here to Upload Documentation&quot; circled in red, step 2- Fill an intake form, there is a blue task link that says &quot;Click here to Fill a new Intake Form&quot;. Option 2 is for returning students to the AC (also Step 3 for New AC students): Request Class Accommodations, there is a blue task link that says &quot;Click here to Request Class Accommodations.&quot; ">
            <a:extLst>
              <a:ext uri="{FF2B5EF4-FFF2-40B4-BE49-F238E27FC236}">
                <a16:creationId xmlns:a16="http://schemas.microsoft.com/office/drawing/2014/main" id="{BAF82ADD-1829-433A-8D2F-A82BEE8BB91B}"/>
              </a:ext>
            </a:extLst>
          </p:cNvPr>
          <p:cNvPicPr>
            <a:picLocks noChangeAspect="1"/>
          </p:cNvPicPr>
          <p:nvPr/>
        </p:nvPicPr>
        <p:blipFill>
          <a:blip r:embed="rId2"/>
          <a:stretch>
            <a:fillRect/>
          </a:stretch>
        </p:blipFill>
        <p:spPr>
          <a:xfrm>
            <a:off x="4978656" y="228701"/>
            <a:ext cx="6024716" cy="5376660"/>
          </a:xfrm>
          <a:prstGeom prst="rect">
            <a:avLst/>
          </a:prstGeom>
        </p:spPr>
      </p:pic>
    </p:spTree>
    <p:extLst>
      <p:ext uri="{BB962C8B-B14F-4D97-AF65-F5344CB8AC3E}">
        <p14:creationId xmlns:p14="http://schemas.microsoft.com/office/powerpoint/2010/main" val="296622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1B8A-1490-436C-B7F5-1956144FDD21}"/>
              </a:ext>
            </a:extLst>
          </p:cNvPr>
          <p:cNvSpPr>
            <a:spLocks noGrp="1"/>
          </p:cNvSpPr>
          <p:nvPr>
            <p:ph type="title"/>
          </p:nvPr>
        </p:nvSpPr>
        <p:spPr>
          <a:xfrm>
            <a:off x="392113" y="352425"/>
            <a:ext cx="3932237" cy="1600200"/>
          </a:xfrm>
        </p:spPr>
        <p:txBody>
          <a:bodyPr/>
          <a:lstStyle/>
          <a:p>
            <a:r>
              <a:rPr lang="en-US"/>
              <a:t>Step 1: Upload Documentation </a:t>
            </a:r>
          </a:p>
        </p:txBody>
      </p:sp>
      <p:sp>
        <p:nvSpPr>
          <p:cNvPr id="4" name="Text Placeholder 3">
            <a:extLst>
              <a:ext uri="{FF2B5EF4-FFF2-40B4-BE49-F238E27FC236}">
                <a16:creationId xmlns:a16="http://schemas.microsoft.com/office/drawing/2014/main" id="{4C100578-2F37-4DF3-B6E6-59F5C6F99201}"/>
              </a:ext>
            </a:extLst>
          </p:cNvPr>
          <p:cNvSpPr>
            <a:spLocks noGrp="1"/>
          </p:cNvSpPr>
          <p:nvPr>
            <p:ph type="body" sz="half" idx="2"/>
          </p:nvPr>
        </p:nvSpPr>
        <p:spPr>
          <a:xfrm>
            <a:off x="392112" y="1981200"/>
            <a:ext cx="3932237" cy="3714509"/>
          </a:xfrm>
        </p:spPr>
        <p:txBody>
          <a:bodyPr>
            <a:normAutofit fontScale="77500" lnSpcReduction="20000"/>
          </a:bodyPr>
          <a:lstStyle/>
          <a:p>
            <a:pPr marL="285750" indent="-285750">
              <a:buFont typeface="Arial" panose="020B0604020202020204" pitchFamily="34" charset="0"/>
              <a:buChar char="•"/>
            </a:pPr>
            <a:r>
              <a:rPr lang="en-US" sz="1800"/>
              <a:t>Click “Upload New Document”</a:t>
            </a:r>
          </a:p>
          <a:p>
            <a:pPr marL="285750" indent="-285750">
              <a:buFont typeface="Arial" panose="020B0604020202020204" pitchFamily="34" charset="0"/>
              <a:buChar char="•"/>
            </a:pPr>
            <a:r>
              <a:rPr lang="en-US" sz="1800"/>
              <a:t>Accepted file types are .doc, .gif, .jpeg, .pdf, .</a:t>
            </a:r>
            <a:r>
              <a:rPr lang="en-US" sz="1800" err="1"/>
              <a:t>png</a:t>
            </a:r>
            <a:endParaRPr lang="en-US" sz="1800"/>
          </a:p>
          <a:p>
            <a:pPr marL="285750" indent="-285750">
              <a:buFont typeface="Arial" panose="020B0604020202020204" pitchFamily="34" charset="0"/>
              <a:buChar char="•"/>
            </a:pPr>
            <a:r>
              <a:rPr lang="en-US" sz="1800" i="1"/>
              <a:t>Upload all supporting documentation of your disability</a:t>
            </a:r>
          </a:p>
          <a:p>
            <a:pPr marL="742950" lvl="1" indent="-285750">
              <a:buFont typeface="Arial" panose="020B0604020202020204" pitchFamily="34" charset="0"/>
              <a:buChar char="•"/>
            </a:pPr>
            <a:r>
              <a:rPr lang="en-US" sz="1600" i="1"/>
              <a:t>A letter from your diagnosing physician</a:t>
            </a:r>
          </a:p>
          <a:p>
            <a:pPr marL="742950" lvl="1" indent="-285750">
              <a:buFont typeface="Arial" panose="020B0604020202020204" pitchFamily="34" charset="0"/>
              <a:buChar char="•"/>
            </a:pPr>
            <a:r>
              <a:rPr lang="en-US" sz="1600" i="1"/>
              <a:t>An audiogram</a:t>
            </a:r>
          </a:p>
          <a:p>
            <a:pPr marL="742950" lvl="1" indent="-285750">
              <a:buFont typeface="Arial" panose="020B0604020202020204" pitchFamily="34" charset="0"/>
              <a:buChar char="•"/>
            </a:pPr>
            <a:r>
              <a:rPr lang="en-US" sz="1600" i="1"/>
              <a:t>Diagnostic testing results indicating diagnosis of your disability</a:t>
            </a:r>
          </a:p>
          <a:p>
            <a:pPr marL="742950" lvl="1" indent="-285750">
              <a:buFont typeface="Arial" panose="020B0604020202020204" pitchFamily="34" charset="0"/>
              <a:buChar char="•"/>
            </a:pPr>
            <a:r>
              <a:rPr lang="en-US" sz="1600" i="1"/>
              <a:t>IEP/504 Plan complete with testing battery</a:t>
            </a:r>
          </a:p>
          <a:p>
            <a:pPr marL="742950" lvl="1" indent="-285750">
              <a:buFont typeface="Arial" panose="020B0604020202020204" pitchFamily="34" charset="0"/>
              <a:buChar char="•"/>
            </a:pPr>
            <a:r>
              <a:rPr lang="en-US" sz="1600" i="1"/>
              <a:t>Etc.</a:t>
            </a:r>
          </a:p>
          <a:p>
            <a:pPr marL="285750" indent="-285750">
              <a:buFont typeface="Arial" panose="020B0604020202020204" pitchFamily="34" charset="0"/>
              <a:buChar char="•"/>
            </a:pPr>
            <a:r>
              <a:rPr lang="en-US" sz="1800"/>
              <a:t>This information remains confidential and no one outside of the ACCESS Center will have access to your documentation</a:t>
            </a:r>
          </a:p>
          <a:p>
            <a:pPr marL="285750" indent="-285750">
              <a:buFont typeface="Arial" panose="020B0604020202020204" pitchFamily="34" charset="0"/>
              <a:buChar char="•"/>
            </a:pPr>
            <a:r>
              <a:rPr lang="en-US" sz="1800"/>
              <a:t>If you are unsure if your documentation is appropriate, reach out to the ACCESS Center of your home campus.</a:t>
            </a:r>
          </a:p>
          <a:p>
            <a:pPr marL="285750" indent="-285750">
              <a:buFont typeface="Arial" panose="020B0604020202020204" pitchFamily="34" charset="0"/>
              <a:buChar char="•"/>
            </a:pPr>
            <a:r>
              <a:rPr lang="en-US" sz="1800"/>
              <a:t>Step 1 continues on the next slide.</a:t>
            </a:r>
          </a:p>
        </p:txBody>
      </p:sp>
      <p:pic>
        <p:nvPicPr>
          <p:cNvPr id="9" name="Picture 9" descr="A screenshot of the Upload Documentation screen. In the upper left hand corner is the blue task box link Upload New Document button (circled in red). On the right side is a list of the accepted file types (doc, gif, jpeg, jpg, pdf or png), the maximum upload size (4 mb) and how long a file can be viewed (30 days). Below that is the empty place holder for the documents showing the action, filename and status/comments/uploaded time.">
            <a:extLst>
              <a:ext uri="{FF2B5EF4-FFF2-40B4-BE49-F238E27FC236}">
                <a16:creationId xmlns:a16="http://schemas.microsoft.com/office/drawing/2014/main" id="{0918F9E8-6491-49A5-B18D-1DFF86D76DB7}"/>
              </a:ext>
            </a:extLst>
          </p:cNvPr>
          <p:cNvPicPr>
            <a:picLocks noChangeAspect="1"/>
          </p:cNvPicPr>
          <p:nvPr/>
        </p:nvPicPr>
        <p:blipFill>
          <a:blip r:embed="rId2"/>
          <a:stretch>
            <a:fillRect/>
          </a:stretch>
        </p:blipFill>
        <p:spPr>
          <a:xfrm>
            <a:off x="4579883" y="-84201"/>
            <a:ext cx="7328337" cy="5779910"/>
          </a:xfrm>
          <a:prstGeom prst="rect">
            <a:avLst/>
          </a:prstGeom>
        </p:spPr>
      </p:pic>
    </p:spTree>
    <p:extLst>
      <p:ext uri="{BB962C8B-B14F-4D97-AF65-F5344CB8AC3E}">
        <p14:creationId xmlns:p14="http://schemas.microsoft.com/office/powerpoint/2010/main" val="293030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3125-14E2-49F2-BE48-5AE9E6E61F7D}"/>
              </a:ext>
            </a:extLst>
          </p:cNvPr>
          <p:cNvSpPr>
            <a:spLocks noGrp="1"/>
          </p:cNvSpPr>
          <p:nvPr>
            <p:ph type="title"/>
          </p:nvPr>
        </p:nvSpPr>
        <p:spPr>
          <a:xfrm>
            <a:off x="746123" y="399107"/>
            <a:ext cx="3932237" cy="1600200"/>
          </a:xfrm>
        </p:spPr>
        <p:txBody>
          <a:bodyPr/>
          <a:lstStyle/>
          <a:p>
            <a:r>
              <a:rPr lang="en-US"/>
              <a:t>Step 1: Upload Documentation</a:t>
            </a:r>
          </a:p>
        </p:txBody>
      </p:sp>
      <p:sp>
        <p:nvSpPr>
          <p:cNvPr id="4" name="Text Placeholder 3">
            <a:extLst>
              <a:ext uri="{FF2B5EF4-FFF2-40B4-BE49-F238E27FC236}">
                <a16:creationId xmlns:a16="http://schemas.microsoft.com/office/drawing/2014/main" id="{3141717C-25F7-43CE-A63D-741379716E76}"/>
              </a:ext>
            </a:extLst>
          </p:cNvPr>
          <p:cNvSpPr>
            <a:spLocks noGrp="1"/>
          </p:cNvSpPr>
          <p:nvPr>
            <p:ph type="body" sz="half" idx="2"/>
          </p:nvPr>
        </p:nvSpPr>
        <p:spPr>
          <a:xfrm>
            <a:off x="746124" y="1906651"/>
            <a:ext cx="3932237" cy="3714509"/>
          </a:xfrm>
        </p:spPr>
        <p:txBody>
          <a:bodyPr>
            <a:normAutofit fontScale="85000" lnSpcReduction="10000"/>
          </a:bodyPr>
          <a:lstStyle/>
          <a:p>
            <a:pPr marL="285750" indent="-285750">
              <a:buFont typeface="Arial" panose="020B0604020202020204" pitchFamily="34" charset="0"/>
              <a:buChar char="•"/>
            </a:pPr>
            <a:r>
              <a:rPr lang="en-US" sz="1800"/>
              <a:t>After you upload all relevant documentation, ACCESS Center Directors will review your submissions.</a:t>
            </a:r>
          </a:p>
          <a:p>
            <a:pPr marL="285750" indent="-285750">
              <a:buFont typeface="Arial" panose="020B0604020202020204" pitchFamily="34" charset="0"/>
              <a:buChar char="•"/>
            </a:pPr>
            <a:r>
              <a:rPr lang="en-US" sz="1800"/>
              <a:t>In the portal, you can see if your documentation has been accepted or denied.</a:t>
            </a:r>
          </a:p>
          <a:p>
            <a:pPr marL="285750" indent="-285750">
              <a:buFont typeface="Arial" panose="020B0604020202020204" pitchFamily="34" charset="0"/>
              <a:buChar char="•"/>
            </a:pPr>
            <a:r>
              <a:rPr lang="en-US" sz="1800"/>
              <a:t>If you receive a denial, you will be able to see </a:t>
            </a:r>
            <a:r>
              <a:rPr lang="en-US" sz="1800" u="sng"/>
              <a:t>why</a:t>
            </a:r>
            <a:r>
              <a:rPr lang="en-US" sz="1800"/>
              <a:t> your document was denied.</a:t>
            </a:r>
            <a:endParaRPr lang="en-US"/>
          </a:p>
          <a:p>
            <a:pPr marL="285750" indent="-285750">
              <a:buFont typeface="Arial" panose="020B0604020202020204" pitchFamily="34" charset="0"/>
              <a:buChar char="•"/>
            </a:pPr>
            <a:r>
              <a:rPr lang="en-US" sz="1800"/>
              <a:t>Reasons for denial could be:</a:t>
            </a:r>
          </a:p>
          <a:p>
            <a:pPr marL="742950" lvl="1" indent="-285750">
              <a:buFont typeface="Arial" panose="020B0604020202020204" pitchFamily="34" charset="0"/>
              <a:buChar char="•"/>
            </a:pPr>
            <a:r>
              <a:rPr lang="en-US" sz="1600"/>
              <a:t>Unclear image</a:t>
            </a:r>
          </a:p>
          <a:p>
            <a:pPr marL="742950" lvl="1" indent="-285750">
              <a:buFont typeface="Arial" panose="020B0604020202020204" pitchFamily="34" charset="0"/>
              <a:buChar char="•"/>
            </a:pPr>
            <a:r>
              <a:rPr lang="en-US" sz="1600"/>
              <a:t>Unrelated documentation</a:t>
            </a:r>
          </a:p>
          <a:p>
            <a:pPr marL="742950" lvl="1" indent="-285750">
              <a:buFont typeface="Arial" panose="020B0604020202020204" pitchFamily="34" charset="0"/>
              <a:buChar char="•"/>
            </a:pPr>
            <a:r>
              <a:rPr lang="en-US" sz="1600"/>
              <a:t>Etc.</a:t>
            </a:r>
          </a:p>
          <a:p>
            <a:pPr marL="285750" indent="-285750">
              <a:buFont typeface="Arial" panose="020B0604020202020204" pitchFamily="34" charset="0"/>
              <a:buChar char="•"/>
            </a:pPr>
            <a:r>
              <a:rPr lang="en-US" sz="1800"/>
              <a:t>If your document is denied, and you are unsure of the reason, please contact the ACCESS Center at your home campus.</a:t>
            </a:r>
          </a:p>
        </p:txBody>
      </p:sp>
      <p:pic>
        <p:nvPicPr>
          <p:cNvPr id="8" name="Picture 8" descr="A screenshot of the Upload Documentation screen. This screen has three documents uploaded. For each file you will be able to see the action (download or delete), file name and Status comments with uploaded time (this section for all three files is circled in red). File 1 has been accepted, file 2 has been denied (due to it being blurred) and file three has been accepted.">
            <a:extLst>
              <a:ext uri="{FF2B5EF4-FFF2-40B4-BE49-F238E27FC236}">
                <a16:creationId xmlns:a16="http://schemas.microsoft.com/office/drawing/2014/main" id="{59EB0FDA-0BD8-46F2-B4D9-600F420D588C}"/>
              </a:ext>
            </a:extLst>
          </p:cNvPr>
          <p:cNvPicPr>
            <a:picLocks noChangeAspect="1"/>
          </p:cNvPicPr>
          <p:nvPr/>
        </p:nvPicPr>
        <p:blipFill>
          <a:blip r:embed="rId2"/>
          <a:stretch>
            <a:fillRect/>
          </a:stretch>
        </p:blipFill>
        <p:spPr>
          <a:xfrm>
            <a:off x="4816366" y="1344079"/>
            <a:ext cx="7196958" cy="3999047"/>
          </a:xfrm>
          <a:prstGeom prst="rect">
            <a:avLst/>
          </a:prstGeom>
        </p:spPr>
      </p:pic>
    </p:spTree>
    <p:extLst>
      <p:ext uri="{BB962C8B-B14F-4D97-AF65-F5344CB8AC3E}">
        <p14:creationId xmlns:p14="http://schemas.microsoft.com/office/powerpoint/2010/main" val="39480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5ADE-9F59-4BAF-A320-E16C1196CD66}"/>
              </a:ext>
            </a:extLst>
          </p:cNvPr>
          <p:cNvSpPr>
            <a:spLocks noGrp="1"/>
          </p:cNvSpPr>
          <p:nvPr>
            <p:ph type="title"/>
          </p:nvPr>
        </p:nvSpPr>
        <p:spPr>
          <a:xfrm>
            <a:off x="431558" y="476250"/>
            <a:ext cx="3932237" cy="1600200"/>
          </a:xfrm>
        </p:spPr>
        <p:txBody>
          <a:bodyPr>
            <a:normAutofit fontScale="90000"/>
          </a:bodyPr>
          <a:lstStyle/>
          <a:p>
            <a:r>
              <a:rPr lang="en-US"/>
              <a:t>ACCESS Center Dashboard</a:t>
            </a:r>
            <a:br>
              <a:rPr lang="en-US"/>
            </a:br>
            <a:r>
              <a:rPr lang="en-US"/>
              <a:t>Step 2: Fill an Intake Form</a:t>
            </a:r>
          </a:p>
        </p:txBody>
      </p:sp>
      <p:sp>
        <p:nvSpPr>
          <p:cNvPr id="4" name="Text Placeholder 3">
            <a:extLst>
              <a:ext uri="{FF2B5EF4-FFF2-40B4-BE49-F238E27FC236}">
                <a16:creationId xmlns:a16="http://schemas.microsoft.com/office/drawing/2014/main" id="{095185E1-CC57-485A-87C2-B8CBF64B0B86}"/>
              </a:ext>
            </a:extLst>
          </p:cNvPr>
          <p:cNvSpPr>
            <a:spLocks noGrp="1"/>
          </p:cNvSpPr>
          <p:nvPr>
            <p:ph type="body" sz="half" idx="2"/>
          </p:nvPr>
        </p:nvSpPr>
        <p:spPr>
          <a:xfrm>
            <a:off x="431558" y="2076450"/>
            <a:ext cx="3932237" cy="3714509"/>
          </a:xfrm>
        </p:spPr>
        <p:txBody>
          <a:bodyPr>
            <a:normAutofit/>
          </a:bodyPr>
          <a:lstStyle/>
          <a:p>
            <a:pPr marL="285750" indent="-285750">
              <a:buFont typeface="Arial" panose="020B0604020202020204" pitchFamily="34" charset="0"/>
              <a:buChar char="•"/>
            </a:pPr>
            <a:r>
              <a:rPr lang="en-US" sz="1800"/>
              <a:t>After you submit your supporting documentation, return to the ACCESS Center Dashboard.</a:t>
            </a:r>
          </a:p>
          <a:p>
            <a:pPr marL="285750" indent="-285750">
              <a:buFont typeface="Arial" panose="020B0604020202020204" pitchFamily="34" charset="0"/>
              <a:buChar char="•"/>
            </a:pPr>
            <a:r>
              <a:rPr lang="en-US" sz="1800"/>
              <a:t>Under Step 2: Fill an Intake Form, click the button “Click here to fill a new Intake Form” and proceed to the next slide.</a:t>
            </a:r>
          </a:p>
        </p:txBody>
      </p:sp>
      <p:pic>
        <p:nvPicPr>
          <p:cNvPr id="3" name="Picture 6" descr="A screenshot of the ACCESS Center Dashboard with a list of steps to complete the process. Option 1 is for New students that have never had AC services: step 1-upload  docu-mentation there is a blue task link that says &quot;Click here to Upload Documentation&quot;, step 2- Fill an intake form, there is a blue task link that says &quot;Click here to Fill a new Intake Form&quot; circled in red. Option 2 is for returning students to the AC (also Step 3 for New AC students): Request Class Accommodations, there is a blue task link that says &quot;Click here to Request Class Accommodations.&quot; ">
            <a:extLst>
              <a:ext uri="{FF2B5EF4-FFF2-40B4-BE49-F238E27FC236}">
                <a16:creationId xmlns:a16="http://schemas.microsoft.com/office/drawing/2014/main" id="{BE1FF025-81A9-4533-9F95-224EBAC18FBE}"/>
              </a:ext>
            </a:extLst>
          </p:cNvPr>
          <p:cNvPicPr>
            <a:picLocks noChangeAspect="1"/>
          </p:cNvPicPr>
          <p:nvPr/>
        </p:nvPicPr>
        <p:blipFill>
          <a:blip r:embed="rId2"/>
          <a:stretch>
            <a:fillRect/>
          </a:stretch>
        </p:blipFill>
        <p:spPr>
          <a:xfrm>
            <a:off x="4395951" y="326482"/>
            <a:ext cx="7236372" cy="5285380"/>
          </a:xfrm>
          <a:prstGeom prst="rect">
            <a:avLst/>
          </a:prstGeom>
        </p:spPr>
      </p:pic>
    </p:spTree>
    <p:extLst>
      <p:ext uri="{BB962C8B-B14F-4D97-AF65-F5344CB8AC3E}">
        <p14:creationId xmlns:p14="http://schemas.microsoft.com/office/powerpoint/2010/main" val="402678210"/>
      </p:ext>
    </p:extLst>
  </p:cSld>
  <p:clrMapOvr>
    <a:masterClrMapping/>
  </p:clrMapOvr>
</p:sld>
</file>

<file path=ppt/theme/theme1.xml><?xml version="1.0" encoding="utf-8"?>
<a:theme xmlns:a="http://schemas.openxmlformats.org/drawingml/2006/main" name="Mai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Reopening-Template" id="{1F53C489-C176-444E-99CB-9833FAD64812}" vid="{3DB62463-BFE7-5C4E-B1D8-A49EDF66853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8BD47DE213441AB26D081C13F34C5" ma:contentTypeVersion="16" ma:contentTypeDescription="Create a new document." ma:contentTypeScope="" ma:versionID="16614d247d05af4eb89a2462e94fb9a7">
  <xsd:schema xmlns:xsd="http://www.w3.org/2001/XMLSchema" xmlns:xs="http://www.w3.org/2001/XMLSchema" xmlns:p="http://schemas.microsoft.com/office/2006/metadata/properties" xmlns:ns2="b02ebf6b-ab69-4549-aa59-81845d0b8c62" xmlns:ns3="59dbb8c8-0c58-4f09-9214-9a877415f2c2" targetNamespace="http://schemas.microsoft.com/office/2006/metadata/properties" ma:root="true" ma:fieldsID="69ea1754022c67bf2859b62da156dfb2" ns2:_="" ns3:_="">
    <xsd:import namespace="b02ebf6b-ab69-4549-aa59-81845d0b8c62"/>
    <xsd:import namespace="59dbb8c8-0c58-4f09-9214-9a877415f2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WordPressID" minOccurs="0"/>
                <xsd:element ref="ns2:WordPressURL" minOccurs="0"/>
                <xsd:element ref="ns2:WordPress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ebf6b-ab69-4549-aa59-81845d0b8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a91a21-2bd8-4402-b242-f7ffa2f314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WordPressID" ma:index="21" nillable="true" ma:displayName="WordPress ID" ma:decimals="0" ma:indexed="true" ma:internalName="WordPressID" ma:percentage="FALSE">
      <xsd:simpleType>
        <xsd:restriction base="dms:Number"/>
      </xsd:simpleType>
    </xsd:element>
    <xsd:element name="WordPressURL" ma:index="22" nillable="true" ma:displayName="WordPress URL" ma:indexed="true" ma:internalName="WordPressURL">
      <xsd:simpleType>
        <xsd:restriction base="dms:Text">
          <xsd:maxLength value="255"/>
        </xsd:restriction>
      </xsd:simpleType>
    </xsd:element>
    <xsd:element name="WordPressPath" ma:index="23" nillable="true" ma:displayName="WordPress Path" ma:internalName="WordPress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dbb8c8-0c58-4f09-9214-9a877415f2c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599229e-3048-4664-99ec-b12484159f20}" ma:internalName="TaxCatchAll" ma:showField="CatchAllData" ma:web="59dbb8c8-0c58-4f09-9214-9a877415f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dbb8c8-0c58-4f09-9214-9a877415f2c2" xsi:nil="true"/>
    <lcf76f155ced4ddcb4097134ff3c332f xmlns="b02ebf6b-ab69-4549-aa59-81845d0b8c62">
      <Terms xmlns="http://schemas.microsoft.com/office/infopath/2007/PartnerControls"/>
    </lcf76f155ced4ddcb4097134ff3c332f>
    <WordPressPath xmlns="b02ebf6b-ab69-4549-aa59-81845d0b8c62" xsi:nil="true"/>
    <WordPressURL xmlns="b02ebf6b-ab69-4549-aa59-81845d0b8c62" xsi:nil="true"/>
    <WordPressID xmlns="b02ebf6b-ab69-4549-aa59-81845d0b8c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E2C43-C794-4111-951B-15A33479113E}"/>
</file>

<file path=customXml/itemProps2.xml><?xml version="1.0" encoding="utf-8"?>
<ds:datastoreItem xmlns:ds="http://schemas.openxmlformats.org/officeDocument/2006/customXml" ds:itemID="{EA409F22-48B5-4A25-BF11-559684106EDF}"/>
</file>

<file path=customXml/itemProps3.xml><?xml version="1.0" encoding="utf-8"?>
<ds:datastoreItem xmlns:ds="http://schemas.openxmlformats.org/officeDocument/2006/customXml" ds:itemID="{7501F03B-1B5B-473A-942A-7A85DDE7FD7E}"/>
</file>

<file path=docProps/app.xml><?xml version="1.0" encoding="utf-8"?>
<Properties xmlns="http://schemas.openxmlformats.org/officeDocument/2006/extended-properties" xmlns:vt="http://schemas.openxmlformats.org/officeDocument/2006/docPropsVTypes">
  <Template>CCC-Reopening-Template</Template>
  <TotalTime>400</TotalTime>
  <Words>1189</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Main Layout</vt:lpstr>
      <vt:lpstr>ACCESS Centers</vt:lpstr>
      <vt:lpstr>ACCESS Center Contacts Prepared January 2022</vt:lpstr>
      <vt:lpstr>Student Portal</vt:lpstr>
      <vt:lpstr>ACESS Center Dashboard</vt:lpstr>
      <vt:lpstr>STOP!</vt:lpstr>
      <vt:lpstr>ACCESS Center Dashboard Step 1: Upload Documentation</vt:lpstr>
      <vt:lpstr>Step 1: Upload Documentation </vt:lpstr>
      <vt:lpstr>Step 1: Upload Documentation</vt:lpstr>
      <vt:lpstr>ACCESS Center Dashboard Step 2: Fill an Intake Form</vt:lpstr>
      <vt:lpstr>Step 2: Intake Form</vt:lpstr>
      <vt:lpstr>Intake Interview</vt:lpstr>
      <vt:lpstr>ACCESS Center Dashboard Step 3: Request Class Accommodations</vt:lpstr>
      <vt:lpstr>Step 3: Requesting Accommodations</vt:lpstr>
      <vt:lpstr>Step 3: Requesting Accommodations - LOAs</vt:lpstr>
      <vt:lpstr>ACCESS Center Dashboard Step 4: Service Agreements</vt:lpstr>
      <vt:lpstr>Questions?</vt:lpstr>
      <vt:lpstr>ACCESS Center Contacts Prepared January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ACCESS_Center_Process.pptx</dc:title>
  <dc:creator>Nathan Blair</dc:creator>
  <cp:lastModifiedBy>Nathan Blair</cp:lastModifiedBy>
  <cp:revision>26</cp:revision>
  <dcterms:created xsi:type="dcterms:W3CDTF">2021-12-14T14:33:16Z</dcterms:created>
  <dcterms:modified xsi:type="dcterms:W3CDTF">2022-01-21T15:12:48Z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0x010100C478BD47DE213441AB26D081C13F34C5</vt:lpwstr>
  </property>
  <property fmtid="{D5CDD505-2E9C-101B-9397-08002B2CF9AE}" pid="3" name="MediaServiceImageTags">
    <vt:lpwstr/>
  </property>
</Properties>
</file>